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ppt/media/image12.JPG" ContentType="image/jpeg"/>
  <Override PartName="/ppt/media/image16.JPG" ContentType="image/jpeg"/>
  <Override PartName="/ppt/media/image19.JPG" ContentType="image/jpeg"/>
  <Override PartName="/ppt/media/image20.JPG" ContentType="image/jpeg"/>
  <Override PartName="/ppt/notesSlides/notesSlide1.xml" ContentType="application/vnd.openxmlformats-officedocument.presentationml.notesSlide+xml"/>
  <Override PartName="/ppt/media/image94.jpg" ContentType="image/jpeg"/>
  <Override PartName="/ppt/media/image96.JPG" ContentType="image/jpeg"/>
  <Override PartName="/ppt/media/image12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0" r:id="rId3"/>
    <p:sldId id="261" r:id="rId4"/>
    <p:sldId id="262" r:id="rId5"/>
    <p:sldId id="359" r:id="rId6"/>
    <p:sldId id="361" r:id="rId7"/>
    <p:sldId id="263" r:id="rId8"/>
    <p:sldId id="337" r:id="rId9"/>
    <p:sldId id="338" r:id="rId10"/>
    <p:sldId id="356" r:id="rId11"/>
    <p:sldId id="339" r:id="rId12"/>
    <p:sldId id="341" r:id="rId13"/>
    <p:sldId id="342" r:id="rId14"/>
    <p:sldId id="345" r:id="rId15"/>
    <p:sldId id="348" r:id="rId16"/>
    <p:sldId id="349" r:id="rId17"/>
    <p:sldId id="350" r:id="rId18"/>
    <p:sldId id="351" r:id="rId19"/>
    <p:sldId id="352" r:id="rId20"/>
    <p:sldId id="354" r:id="rId21"/>
    <p:sldId id="362" r:id="rId22"/>
    <p:sldId id="363" r:id="rId23"/>
    <p:sldId id="364" r:id="rId24"/>
    <p:sldId id="357" r:id="rId25"/>
    <p:sldId id="267" r:id="rId26"/>
    <p:sldId id="268" r:id="rId27"/>
    <p:sldId id="270" r:id="rId28"/>
    <p:sldId id="272" r:id="rId29"/>
    <p:sldId id="274" r:id="rId30"/>
    <p:sldId id="276" r:id="rId31"/>
    <p:sldId id="358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5" r:id="rId56"/>
    <p:sldId id="306" r:id="rId57"/>
    <p:sldId id="307" r:id="rId58"/>
    <p:sldId id="309" r:id="rId59"/>
    <p:sldId id="310" r:id="rId60"/>
    <p:sldId id="311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2" r:id="rId70"/>
    <p:sldId id="324" r:id="rId71"/>
    <p:sldId id="325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6" r:id="rId80"/>
    <p:sldId id="360" r:id="rId81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111" d="100"/>
          <a:sy n="111" d="100"/>
        </p:scale>
        <p:origin x="64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E86FF-8189-4AA6-B203-BF73A3C2EAD8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F3E39-6F6B-4369-86E7-6E8B933C7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7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F3E39-6F6B-4369-86E7-6E8B933C7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9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2887" y="1838303"/>
            <a:ext cx="49822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65875" y="1161981"/>
            <a:ext cx="2424429" cy="2791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2887" y="1838303"/>
            <a:ext cx="49822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150" y="997682"/>
            <a:ext cx="7725698" cy="2200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825" y="4693248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634732" y="4693248"/>
            <a:ext cx="143319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105654" y="4693239"/>
            <a:ext cx="1432559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bobolas/3822222947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fbobola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hyperlink" Target="https://creativecommons.org/licenses/by/3.0/u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henounproject.com/term/neuron/214105/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creativecommons.org/licenses/by/3.0/us/" TargetMode="External"/><Relationship Id="rId4" Type="http://schemas.openxmlformats.org/officeDocument/2006/relationships/hyperlink" Target="https://thenounproject.com/term/neuron/214105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/status/597631909930242048?lang=en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/status/597631909930242048?lang=en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49.jpg"/><Relationship Id="rId7" Type="http://schemas.openxmlformats.org/officeDocument/2006/relationships/image" Target="../media/image54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6.jpg"/><Relationship Id="rId7" Type="http://schemas.openxmlformats.org/officeDocument/2006/relationships/image" Target="../media/image52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57.png"/><Relationship Id="rId9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8.jpg"/><Relationship Id="rId7" Type="http://schemas.openxmlformats.org/officeDocument/2006/relationships/image" Target="../media/image52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59.png"/><Relationship Id="rId9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60.png"/><Relationship Id="rId7" Type="http://schemas.openxmlformats.org/officeDocument/2006/relationships/image" Target="../media/image52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61.jpg"/><Relationship Id="rId9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jpg"/><Relationship Id="rId7" Type="http://schemas.openxmlformats.org/officeDocument/2006/relationships/hyperlink" Target="http://www.publicdomainpictures.net/view-image.php?image=139314&amp;amp;picture=walking-ma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publicdomain/zero/1.0/" TargetMode="External"/><Relationship Id="rId5" Type="http://schemas.openxmlformats.org/officeDocument/2006/relationships/hyperlink" Target="http://maxpixel.freegreatpicture.com/Mountains-Valleys-Landscape-Hills-Grass-Green-699369" TargetMode="Externa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62.jp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54.jpg"/><Relationship Id="rId5" Type="http://schemas.openxmlformats.org/officeDocument/2006/relationships/image" Target="../media/image64.jpg"/><Relationship Id="rId10" Type="http://schemas.openxmlformats.org/officeDocument/2006/relationships/image" Target="../media/image53.jpg"/><Relationship Id="rId4" Type="http://schemas.openxmlformats.org/officeDocument/2006/relationships/image" Target="../media/image63.png"/><Relationship Id="rId9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62.jp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54.jpg"/><Relationship Id="rId5" Type="http://schemas.openxmlformats.org/officeDocument/2006/relationships/image" Target="../media/image64.jpg"/><Relationship Id="rId10" Type="http://schemas.openxmlformats.org/officeDocument/2006/relationships/image" Target="../media/image53.jpg"/><Relationship Id="rId4" Type="http://schemas.openxmlformats.org/officeDocument/2006/relationships/image" Target="../media/image63.png"/><Relationship Id="rId9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66.png"/><Relationship Id="rId7" Type="http://schemas.openxmlformats.org/officeDocument/2006/relationships/image" Target="../media/image52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62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67.jpg"/><Relationship Id="rId9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11" Type="http://schemas.openxmlformats.org/officeDocument/2006/relationships/image" Target="../media/image75.jpg"/><Relationship Id="rId5" Type="http://schemas.openxmlformats.org/officeDocument/2006/relationships/image" Target="../media/image71.jpg"/><Relationship Id="rId10" Type="http://schemas.openxmlformats.org/officeDocument/2006/relationships/image" Target="../media/image74.jpg"/><Relationship Id="rId4" Type="http://schemas.openxmlformats.org/officeDocument/2006/relationships/image" Target="../media/image70.png"/><Relationship Id="rId9" Type="http://schemas.openxmlformats.org/officeDocument/2006/relationships/image" Target="../media/image7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11" Type="http://schemas.openxmlformats.org/officeDocument/2006/relationships/image" Target="../media/image75.jpg"/><Relationship Id="rId5" Type="http://schemas.openxmlformats.org/officeDocument/2006/relationships/image" Target="../media/image71.jpg"/><Relationship Id="rId15" Type="http://schemas.openxmlformats.org/officeDocument/2006/relationships/image" Target="../media/image81.png"/><Relationship Id="rId10" Type="http://schemas.openxmlformats.org/officeDocument/2006/relationships/image" Target="../media/image74.jpg"/><Relationship Id="rId4" Type="http://schemas.openxmlformats.org/officeDocument/2006/relationships/image" Target="../media/image70.png"/><Relationship Id="rId9" Type="http://schemas.openxmlformats.org/officeDocument/2006/relationships/image" Target="../media/image77.jp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5.jpg"/><Relationship Id="rId5" Type="http://schemas.openxmlformats.org/officeDocument/2006/relationships/image" Target="../media/image71.jpg"/><Relationship Id="rId15" Type="http://schemas.openxmlformats.org/officeDocument/2006/relationships/image" Target="../media/image81.png"/><Relationship Id="rId10" Type="http://schemas.openxmlformats.org/officeDocument/2006/relationships/image" Target="../media/image74.jpg"/><Relationship Id="rId4" Type="http://schemas.openxmlformats.org/officeDocument/2006/relationships/image" Target="../media/image70.png"/><Relationship Id="rId9" Type="http://schemas.openxmlformats.org/officeDocument/2006/relationships/image" Target="../media/image77.jpg"/><Relationship Id="rId1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54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83.jpg"/><Relationship Id="rId7" Type="http://schemas.openxmlformats.org/officeDocument/2006/relationships/image" Target="../media/image5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jpg"/><Relationship Id="rId5" Type="http://schemas.openxmlformats.org/officeDocument/2006/relationships/image" Target="../media/image91.png"/><Relationship Id="rId4" Type="http://schemas.openxmlformats.org/officeDocument/2006/relationships/image" Target="../media/image9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13" Type="http://schemas.openxmlformats.org/officeDocument/2006/relationships/image" Target="../media/image98.png"/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12" Type="http://schemas.openxmlformats.org/officeDocument/2006/relationships/image" Target="../media/image7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11" Type="http://schemas.openxmlformats.org/officeDocument/2006/relationships/image" Target="../media/image97.png"/><Relationship Id="rId5" Type="http://schemas.openxmlformats.org/officeDocument/2006/relationships/image" Target="../media/image70.png"/><Relationship Id="rId15" Type="http://schemas.openxmlformats.org/officeDocument/2006/relationships/hyperlink" Target="https://m.blog.naver.com/PostView.nhn?blogId=jinohpark79&amp;logNo=110190680093&amp;proxyReferer=https://www.google.com/" TargetMode="External"/><Relationship Id="rId10" Type="http://schemas.openxmlformats.org/officeDocument/2006/relationships/image" Target="../media/image75.jpg"/><Relationship Id="rId4" Type="http://schemas.openxmlformats.org/officeDocument/2006/relationships/image" Target="../media/image69.png"/><Relationship Id="rId9" Type="http://schemas.openxmlformats.org/officeDocument/2006/relationships/image" Target="../media/image74.jpg"/><Relationship Id="rId1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6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image" Target="../media/image101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4.png"/><Relationship Id="rId5" Type="http://schemas.openxmlformats.org/officeDocument/2006/relationships/image" Target="../media/image106.png"/><Relationship Id="rId15" Type="http://schemas.openxmlformats.org/officeDocument/2006/relationships/image" Target="../media/image118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6.png"/><Relationship Id="rId18" Type="http://schemas.openxmlformats.org/officeDocument/2006/relationships/image" Target="../media/image121.jp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image" Target="../media/image11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8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image" Target="../media/image11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8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23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22.png"/><Relationship Id="rId17" Type="http://schemas.openxmlformats.org/officeDocument/2006/relationships/image" Target="../media/image120.png"/><Relationship Id="rId2" Type="http://schemas.openxmlformats.org/officeDocument/2006/relationships/image" Target="../media/image10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4.png"/><Relationship Id="rId5" Type="http://schemas.openxmlformats.org/officeDocument/2006/relationships/image" Target="../media/image106.png"/><Relationship Id="rId15" Type="http://schemas.openxmlformats.org/officeDocument/2006/relationships/image" Target="../media/image125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23.png"/><Relationship Id="rId18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22.png"/><Relationship Id="rId17" Type="http://schemas.openxmlformats.org/officeDocument/2006/relationships/image" Target="../media/image120.png"/><Relationship Id="rId2" Type="http://schemas.openxmlformats.org/officeDocument/2006/relationships/image" Target="../media/image10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4.png"/><Relationship Id="rId5" Type="http://schemas.openxmlformats.org/officeDocument/2006/relationships/image" Target="../media/image106.png"/><Relationship Id="rId15" Type="http://schemas.openxmlformats.org/officeDocument/2006/relationships/image" Target="../media/image125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BVLC/caffe/blob/master/LICENSE" TargetMode="External"/><Relationship Id="rId4" Type="http://schemas.openxmlformats.org/officeDocument/2006/relationships/hyperlink" Target="https://github.com/BVLC/caffe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VLC/caffe/blob/master/LICENSE" TargetMode="External"/><Relationship Id="rId5" Type="http://schemas.openxmlformats.org/officeDocument/2006/relationships/hyperlink" Target="https://github.com/BVLC/caffe" TargetMode="External"/><Relationship Id="rId4" Type="http://schemas.openxmlformats.org/officeDocument/2006/relationships/image" Target="../media/image137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7145" y="1504950"/>
            <a:ext cx="5906770" cy="148758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0299"/>
              </a:lnSpc>
              <a:spcBef>
                <a:spcPts val="80"/>
              </a:spcBef>
            </a:pPr>
            <a:r>
              <a:rPr lang="en-US" altLang="ko-KR" dirty="0"/>
              <a:t> Introduction to Neural Networks</a:t>
            </a:r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85525" y="4705948"/>
            <a:ext cx="89700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5032375" algn="l"/>
                <a:tab pos="756158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0" y="3985933"/>
            <a:ext cx="175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발표자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김영기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02808" y="3616601"/>
            <a:ext cx="175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2019. 07. 22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5001"/>
            <a:ext cx="6166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Neural networks: without the brain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stuff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2775" y="1374257"/>
            <a:ext cx="4189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b="1" spc="-5" dirty="0">
                <a:latin typeface="Arial"/>
                <a:cs typeface="Arial"/>
              </a:rPr>
              <a:t>Before</a:t>
            </a:r>
            <a:r>
              <a:rPr sz="2400" spc="-5" dirty="0">
                <a:latin typeface="Arial"/>
                <a:cs typeface="Arial"/>
              </a:rPr>
              <a:t>) Linear </a:t>
            </a:r>
            <a:r>
              <a:rPr sz="2400" dirty="0">
                <a:latin typeface="Arial"/>
                <a:cs typeface="Arial"/>
              </a:rPr>
              <a:t>score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9" y="1922963"/>
            <a:ext cx="1917533" cy="1722459"/>
          </a:xfrm>
          <a:prstGeom prst="rect">
            <a:avLst/>
          </a:prstGeom>
        </p:spPr>
      </p:pic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69" y="1938289"/>
            <a:ext cx="1684620" cy="16503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75857" y="1922963"/>
            <a:ext cx="1737901" cy="1677666"/>
            <a:chOff x="6481212" y="1586517"/>
            <a:chExt cx="2425700" cy="2379980"/>
          </a:xfrm>
        </p:grpSpPr>
        <p:sp>
          <p:nvSpPr>
            <p:cNvPr id="11" name="object 2"/>
            <p:cNvSpPr/>
            <p:nvPr/>
          </p:nvSpPr>
          <p:spPr>
            <a:xfrm>
              <a:off x="6481212" y="1586517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0" y="0"/>
                  </a:moveTo>
                  <a:lnTo>
                    <a:pt x="2425170" y="0"/>
                  </a:lnTo>
                  <a:lnTo>
                    <a:pt x="2425170" y="2379595"/>
                  </a:lnTo>
                  <a:lnTo>
                    <a:pt x="0" y="237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3"/>
            <p:cNvSpPr/>
            <p:nvPr/>
          </p:nvSpPr>
          <p:spPr>
            <a:xfrm>
              <a:off x="6803386" y="1881867"/>
              <a:ext cx="1767839" cy="1767839"/>
            </a:xfrm>
            <a:custGeom>
              <a:avLst/>
              <a:gdLst/>
              <a:ahLst/>
              <a:cxnLst/>
              <a:rect l="l" t="t" r="r" b="b"/>
              <a:pathLst>
                <a:path w="1767839" h="1767839">
                  <a:moveTo>
                    <a:pt x="883798" y="1767596"/>
                  </a:moveTo>
                  <a:lnTo>
                    <a:pt x="835307" y="1766288"/>
                  </a:lnTo>
                  <a:lnTo>
                    <a:pt x="787500" y="1762410"/>
                  </a:lnTo>
                  <a:lnTo>
                    <a:pt x="740443" y="1756028"/>
                  </a:lnTo>
                  <a:lnTo>
                    <a:pt x="694205" y="1747211"/>
                  </a:lnTo>
                  <a:lnTo>
                    <a:pt x="648852" y="1736025"/>
                  </a:lnTo>
                  <a:lnTo>
                    <a:pt x="604453" y="1722538"/>
                  </a:lnTo>
                  <a:lnTo>
                    <a:pt x="561073" y="1706818"/>
                  </a:lnTo>
                  <a:lnTo>
                    <a:pt x="518782" y="1688932"/>
                  </a:lnTo>
                  <a:lnTo>
                    <a:pt x="477646" y="1668946"/>
                  </a:lnTo>
                  <a:lnTo>
                    <a:pt x="437732" y="1646930"/>
                  </a:lnTo>
                  <a:lnTo>
                    <a:pt x="399108" y="1622949"/>
                  </a:lnTo>
                  <a:lnTo>
                    <a:pt x="361842" y="1597072"/>
                  </a:lnTo>
                  <a:lnTo>
                    <a:pt x="326000" y="1569365"/>
                  </a:lnTo>
                  <a:lnTo>
                    <a:pt x="291651" y="1539897"/>
                  </a:lnTo>
                  <a:lnTo>
                    <a:pt x="258861" y="1508734"/>
                  </a:lnTo>
                  <a:lnTo>
                    <a:pt x="227699" y="1475944"/>
                  </a:lnTo>
                  <a:lnTo>
                    <a:pt x="198230" y="1441595"/>
                  </a:lnTo>
                  <a:lnTo>
                    <a:pt x="170524" y="1405754"/>
                  </a:lnTo>
                  <a:lnTo>
                    <a:pt x="144647" y="1368487"/>
                  </a:lnTo>
                  <a:lnTo>
                    <a:pt x="120666" y="1329864"/>
                  </a:lnTo>
                  <a:lnTo>
                    <a:pt x="98649" y="1289950"/>
                  </a:lnTo>
                  <a:lnTo>
                    <a:pt x="78664" y="1248814"/>
                  </a:lnTo>
                  <a:lnTo>
                    <a:pt x="60777" y="1206522"/>
                  </a:lnTo>
                  <a:lnTo>
                    <a:pt x="45057" y="1163143"/>
                  </a:lnTo>
                  <a:lnTo>
                    <a:pt x="31570" y="1118743"/>
                  </a:lnTo>
                  <a:lnTo>
                    <a:pt x="20385" y="1073390"/>
                  </a:lnTo>
                  <a:lnTo>
                    <a:pt x="11567" y="1027152"/>
                  </a:lnTo>
                  <a:lnTo>
                    <a:pt x="5186" y="980096"/>
                  </a:lnTo>
                  <a:lnTo>
                    <a:pt x="1307" y="932288"/>
                  </a:lnTo>
                  <a:lnTo>
                    <a:pt x="0" y="883798"/>
                  </a:lnTo>
                  <a:lnTo>
                    <a:pt x="1307" y="835307"/>
                  </a:lnTo>
                  <a:lnTo>
                    <a:pt x="5186" y="787500"/>
                  </a:lnTo>
                  <a:lnTo>
                    <a:pt x="11567" y="740443"/>
                  </a:lnTo>
                  <a:lnTo>
                    <a:pt x="20385" y="694205"/>
                  </a:lnTo>
                  <a:lnTo>
                    <a:pt x="31570" y="648852"/>
                  </a:lnTo>
                  <a:lnTo>
                    <a:pt x="45057" y="604453"/>
                  </a:lnTo>
                  <a:lnTo>
                    <a:pt x="60777" y="561073"/>
                  </a:lnTo>
                  <a:lnTo>
                    <a:pt x="78664" y="518782"/>
                  </a:lnTo>
                  <a:lnTo>
                    <a:pt x="98649" y="477646"/>
                  </a:lnTo>
                  <a:lnTo>
                    <a:pt x="120666" y="437732"/>
                  </a:lnTo>
                  <a:lnTo>
                    <a:pt x="144647" y="399108"/>
                  </a:lnTo>
                  <a:lnTo>
                    <a:pt x="170524" y="361842"/>
                  </a:lnTo>
                  <a:lnTo>
                    <a:pt x="198230" y="326000"/>
                  </a:lnTo>
                  <a:lnTo>
                    <a:pt x="227699" y="291651"/>
                  </a:lnTo>
                  <a:lnTo>
                    <a:pt x="258875" y="258849"/>
                  </a:lnTo>
                  <a:lnTo>
                    <a:pt x="291651" y="227699"/>
                  </a:lnTo>
                  <a:lnTo>
                    <a:pt x="326000" y="198230"/>
                  </a:lnTo>
                  <a:lnTo>
                    <a:pt x="361842" y="170524"/>
                  </a:lnTo>
                  <a:lnTo>
                    <a:pt x="399108" y="144647"/>
                  </a:lnTo>
                  <a:lnTo>
                    <a:pt x="437732" y="120666"/>
                  </a:lnTo>
                  <a:lnTo>
                    <a:pt x="477646" y="98649"/>
                  </a:lnTo>
                  <a:lnTo>
                    <a:pt x="518782" y="78664"/>
                  </a:lnTo>
                  <a:lnTo>
                    <a:pt x="561073" y="60777"/>
                  </a:lnTo>
                  <a:lnTo>
                    <a:pt x="604453" y="45057"/>
                  </a:lnTo>
                  <a:lnTo>
                    <a:pt x="648852" y="31570"/>
                  </a:lnTo>
                  <a:lnTo>
                    <a:pt x="694205" y="20385"/>
                  </a:lnTo>
                  <a:lnTo>
                    <a:pt x="740443" y="11567"/>
                  </a:lnTo>
                  <a:lnTo>
                    <a:pt x="787500" y="5186"/>
                  </a:lnTo>
                  <a:lnTo>
                    <a:pt x="835307" y="1307"/>
                  </a:lnTo>
                  <a:lnTo>
                    <a:pt x="883798" y="0"/>
                  </a:lnTo>
                  <a:lnTo>
                    <a:pt x="933861" y="1417"/>
                  </a:lnTo>
                  <a:lnTo>
                    <a:pt x="983523" y="5641"/>
                  </a:lnTo>
                  <a:lnTo>
                    <a:pt x="1032674" y="12625"/>
                  </a:lnTo>
                  <a:lnTo>
                    <a:pt x="1081207" y="22325"/>
                  </a:lnTo>
                  <a:lnTo>
                    <a:pt x="1129014" y="34697"/>
                  </a:lnTo>
                  <a:lnTo>
                    <a:pt x="1175986" y="49694"/>
                  </a:lnTo>
                  <a:lnTo>
                    <a:pt x="1222016" y="67274"/>
                  </a:lnTo>
                  <a:lnTo>
                    <a:pt x="1266995" y="87390"/>
                  </a:lnTo>
                  <a:lnTo>
                    <a:pt x="1310815" y="109998"/>
                  </a:lnTo>
                  <a:lnTo>
                    <a:pt x="1353368" y="135053"/>
                  </a:lnTo>
                  <a:lnTo>
                    <a:pt x="1394545" y="162511"/>
                  </a:lnTo>
                  <a:lnTo>
                    <a:pt x="1434240" y="192326"/>
                  </a:lnTo>
                  <a:lnTo>
                    <a:pt x="1472343" y="224453"/>
                  </a:lnTo>
                  <a:lnTo>
                    <a:pt x="1508758" y="258861"/>
                  </a:lnTo>
                  <a:lnTo>
                    <a:pt x="1543145" y="295253"/>
                  </a:lnTo>
                  <a:lnTo>
                    <a:pt x="1575275" y="333356"/>
                  </a:lnTo>
                  <a:lnTo>
                    <a:pt x="1605091" y="373050"/>
                  </a:lnTo>
                  <a:lnTo>
                    <a:pt x="1632549" y="414228"/>
                  </a:lnTo>
                  <a:lnTo>
                    <a:pt x="1657604" y="456781"/>
                  </a:lnTo>
                  <a:lnTo>
                    <a:pt x="1680212" y="500601"/>
                  </a:lnTo>
                  <a:lnTo>
                    <a:pt x="1700327" y="545580"/>
                  </a:lnTo>
                  <a:lnTo>
                    <a:pt x="1717906" y="591609"/>
                  </a:lnTo>
                  <a:lnTo>
                    <a:pt x="1732903" y="638581"/>
                  </a:lnTo>
                  <a:lnTo>
                    <a:pt x="1745273" y="686388"/>
                  </a:lnTo>
                  <a:lnTo>
                    <a:pt x="1754972" y="734921"/>
                  </a:lnTo>
                  <a:lnTo>
                    <a:pt x="1761956" y="784073"/>
                  </a:lnTo>
                  <a:lnTo>
                    <a:pt x="1766178" y="833734"/>
                  </a:lnTo>
                  <a:lnTo>
                    <a:pt x="1767596" y="883798"/>
                  </a:lnTo>
                  <a:lnTo>
                    <a:pt x="1766288" y="932288"/>
                  </a:lnTo>
                  <a:lnTo>
                    <a:pt x="1762410" y="980096"/>
                  </a:lnTo>
                  <a:lnTo>
                    <a:pt x="1756029" y="1027152"/>
                  </a:lnTo>
                  <a:lnTo>
                    <a:pt x="1747212" y="1073390"/>
                  </a:lnTo>
                  <a:lnTo>
                    <a:pt x="1736027" y="1118743"/>
                  </a:lnTo>
                  <a:lnTo>
                    <a:pt x="1722541" y="1163143"/>
                  </a:lnTo>
                  <a:lnTo>
                    <a:pt x="1706821" y="1206522"/>
                  </a:lnTo>
                  <a:lnTo>
                    <a:pt x="1688936" y="1248814"/>
                  </a:lnTo>
                  <a:lnTo>
                    <a:pt x="1668951" y="1289950"/>
                  </a:lnTo>
                  <a:lnTo>
                    <a:pt x="1646935" y="1329864"/>
                  </a:lnTo>
                  <a:lnTo>
                    <a:pt x="1622955" y="1368487"/>
                  </a:lnTo>
                  <a:lnTo>
                    <a:pt x="1597079" y="1405754"/>
                  </a:lnTo>
                  <a:lnTo>
                    <a:pt x="1569373" y="1441595"/>
                  </a:lnTo>
                  <a:lnTo>
                    <a:pt x="1539905" y="1475944"/>
                  </a:lnTo>
                  <a:lnTo>
                    <a:pt x="1508743" y="1508734"/>
                  </a:lnTo>
                  <a:lnTo>
                    <a:pt x="1475954" y="1539897"/>
                  </a:lnTo>
                  <a:lnTo>
                    <a:pt x="1441605" y="1569365"/>
                  </a:lnTo>
                  <a:lnTo>
                    <a:pt x="1405764" y="1597072"/>
                  </a:lnTo>
                  <a:lnTo>
                    <a:pt x="1368498" y="1622949"/>
                  </a:lnTo>
                  <a:lnTo>
                    <a:pt x="1329875" y="1646930"/>
                  </a:lnTo>
                  <a:lnTo>
                    <a:pt x="1289961" y="1668946"/>
                  </a:lnTo>
                  <a:lnTo>
                    <a:pt x="1248824" y="1688932"/>
                  </a:lnTo>
                  <a:lnTo>
                    <a:pt x="1206532" y="1706818"/>
                  </a:lnTo>
                  <a:lnTo>
                    <a:pt x="1163152" y="1722538"/>
                  </a:lnTo>
                  <a:lnTo>
                    <a:pt x="1118752" y="1736025"/>
                  </a:lnTo>
                  <a:lnTo>
                    <a:pt x="1073398" y="1747211"/>
                  </a:lnTo>
                  <a:lnTo>
                    <a:pt x="1027158" y="1756028"/>
                  </a:lnTo>
                  <a:lnTo>
                    <a:pt x="980100" y="1762410"/>
                  </a:lnTo>
                  <a:lnTo>
                    <a:pt x="932291" y="1766288"/>
                  </a:lnTo>
                  <a:lnTo>
                    <a:pt x="883798" y="176759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4"/>
            <p:cNvSpPr/>
            <p:nvPr/>
          </p:nvSpPr>
          <p:spPr>
            <a:xfrm>
              <a:off x="7283410" y="2361866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20" h="807720">
                  <a:moveTo>
                    <a:pt x="403774" y="807598"/>
                  </a:moveTo>
                  <a:lnTo>
                    <a:pt x="356685" y="804881"/>
                  </a:lnTo>
                  <a:lnTo>
                    <a:pt x="311192" y="796933"/>
                  </a:lnTo>
                  <a:lnTo>
                    <a:pt x="267597" y="784056"/>
                  </a:lnTo>
                  <a:lnTo>
                    <a:pt x="226203" y="766553"/>
                  </a:lnTo>
                  <a:lnTo>
                    <a:pt x="187315" y="744728"/>
                  </a:lnTo>
                  <a:lnTo>
                    <a:pt x="151233" y="718884"/>
                  </a:lnTo>
                  <a:lnTo>
                    <a:pt x="118262" y="689323"/>
                  </a:lnTo>
                  <a:lnTo>
                    <a:pt x="88704" y="656349"/>
                  </a:lnTo>
                  <a:lnTo>
                    <a:pt x="62862" y="620265"/>
                  </a:lnTo>
                  <a:lnTo>
                    <a:pt x="41039" y="581374"/>
                  </a:lnTo>
                  <a:lnTo>
                    <a:pt x="23539" y="539979"/>
                  </a:lnTo>
                  <a:lnTo>
                    <a:pt x="10663" y="496382"/>
                  </a:lnTo>
                  <a:lnTo>
                    <a:pt x="2716" y="450888"/>
                  </a:lnTo>
                  <a:lnTo>
                    <a:pt x="0" y="403799"/>
                  </a:lnTo>
                  <a:lnTo>
                    <a:pt x="2716" y="356705"/>
                  </a:lnTo>
                  <a:lnTo>
                    <a:pt x="10663" y="311207"/>
                  </a:lnTo>
                  <a:lnTo>
                    <a:pt x="23539" y="267609"/>
                  </a:lnTo>
                  <a:lnTo>
                    <a:pt x="41039" y="226213"/>
                  </a:lnTo>
                  <a:lnTo>
                    <a:pt x="62862" y="187321"/>
                  </a:lnTo>
                  <a:lnTo>
                    <a:pt x="88704" y="151238"/>
                  </a:lnTo>
                  <a:lnTo>
                    <a:pt x="118262" y="118265"/>
                  </a:lnTo>
                  <a:lnTo>
                    <a:pt x="151233" y="88706"/>
                  </a:lnTo>
                  <a:lnTo>
                    <a:pt x="187315" y="62863"/>
                  </a:lnTo>
                  <a:lnTo>
                    <a:pt x="226203" y="41040"/>
                  </a:lnTo>
                  <a:lnTo>
                    <a:pt x="267597" y="23539"/>
                  </a:lnTo>
                  <a:lnTo>
                    <a:pt x="311192" y="10663"/>
                  </a:lnTo>
                  <a:lnTo>
                    <a:pt x="356685" y="2716"/>
                  </a:lnTo>
                  <a:lnTo>
                    <a:pt x="403774" y="0"/>
                  </a:lnTo>
                  <a:lnTo>
                    <a:pt x="456854" y="3502"/>
                  </a:lnTo>
                  <a:lnTo>
                    <a:pt x="508577" y="13836"/>
                  </a:lnTo>
                  <a:lnTo>
                    <a:pt x="558314" y="30740"/>
                  </a:lnTo>
                  <a:lnTo>
                    <a:pt x="605436" y="53955"/>
                  </a:lnTo>
                  <a:lnTo>
                    <a:pt x="649315" y="83220"/>
                  </a:lnTo>
                  <a:lnTo>
                    <a:pt x="689323" y="118274"/>
                  </a:lnTo>
                  <a:lnTo>
                    <a:pt x="724378" y="158280"/>
                  </a:lnTo>
                  <a:lnTo>
                    <a:pt x="753642" y="202155"/>
                  </a:lnTo>
                  <a:lnTo>
                    <a:pt x="776857" y="249271"/>
                  </a:lnTo>
                  <a:lnTo>
                    <a:pt x="793762" y="299002"/>
                  </a:lnTo>
                  <a:lnTo>
                    <a:pt x="804095" y="350720"/>
                  </a:lnTo>
                  <a:lnTo>
                    <a:pt x="807598" y="403799"/>
                  </a:lnTo>
                  <a:lnTo>
                    <a:pt x="804881" y="450888"/>
                  </a:lnTo>
                  <a:lnTo>
                    <a:pt x="796933" y="496382"/>
                  </a:lnTo>
                  <a:lnTo>
                    <a:pt x="784055" y="539979"/>
                  </a:lnTo>
                  <a:lnTo>
                    <a:pt x="766552" y="581374"/>
                  </a:lnTo>
                  <a:lnTo>
                    <a:pt x="744727" y="620265"/>
                  </a:lnTo>
                  <a:lnTo>
                    <a:pt x="718882" y="656349"/>
                  </a:lnTo>
                  <a:lnTo>
                    <a:pt x="689320" y="689323"/>
                  </a:lnTo>
                  <a:lnTo>
                    <a:pt x="656345" y="718884"/>
                  </a:lnTo>
                  <a:lnTo>
                    <a:pt x="620258" y="744728"/>
                  </a:lnTo>
                  <a:lnTo>
                    <a:pt x="581365" y="766553"/>
                  </a:lnTo>
                  <a:lnTo>
                    <a:pt x="539966" y="784056"/>
                  </a:lnTo>
                  <a:lnTo>
                    <a:pt x="496366" y="796933"/>
                  </a:lnTo>
                  <a:lnTo>
                    <a:pt x="450868" y="804881"/>
                  </a:lnTo>
                  <a:lnTo>
                    <a:pt x="403774" y="8075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9"/>
            <p:cNvSpPr/>
            <p:nvPr/>
          </p:nvSpPr>
          <p:spPr>
            <a:xfrm>
              <a:off x="7687184" y="1586517"/>
              <a:ext cx="0" cy="2358390"/>
            </a:xfrm>
            <a:custGeom>
              <a:avLst/>
              <a:gdLst/>
              <a:ahLst/>
              <a:cxnLst/>
              <a:rect l="l" t="t" r="r" b="b"/>
              <a:pathLst>
                <a:path h="2358390">
                  <a:moveTo>
                    <a:pt x="0" y="0"/>
                  </a:moveTo>
                  <a:lnTo>
                    <a:pt x="0" y="235829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0"/>
            <p:cNvSpPr/>
            <p:nvPr/>
          </p:nvSpPr>
          <p:spPr>
            <a:xfrm>
              <a:off x="6481212" y="2765665"/>
              <a:ext cx="2425700" cy="0"/>
            </a:xfrm>
            <a:custGeom>
              <a:avLst/>
              <a:gdLst/>
              <a:ahLst/>
              <a:cxnLst/>
              <a:rect l="l" t="t" r="r" b="b"/>
              <a:pathLst>
                <a:path w="2425700">
                  <a:moveTo>
                    <a:pt x="242517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68720" y="1929291"/>
            <a:ext cx="1559106" cy="1677666"/>
            <a:chOff x="4254724" y="1932283"/>
            <a:chExt cx="2425700" cy="2379980"/>
          </a:xfrm>
        </p:grpSpPr>
        <p:sp>
          <p:nvSpPr>
            <p:cNvPr id="16" name="object 12"/>
            <p:cNvSpPr/>
            <p:nvPr/>
          </p:nvSpPr>
          <p:spPr>
            <a:xfrm>
              <a:off x="4254724" y="1932283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0" y="0"/>
                  </a:moveTo>
                  <a:lnTo>
                    <a:pt x="2425195" y="0"/>
                  </a:lnTo>
                  <a:lnTo>
                    <a:pt x="2425195" y="2379595"/>
                  </a:lnTo>
                  <a:lnTo>
                    <a:pt x="0" y="237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4820423" y="3515230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19"/>
                  </a:lnTo>
                  <a:lnTo>
                    <a:pt x="379336" y="20881"/>
                  </a:lnTo>
                  <a:lnTo>
                    <a:pt x="426561" y="46089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5460721" y="1932283"/>
              <a:ext cx="0" cy="2358390"/>
            </a:xfrm>
            <a:custGeom>
              <a:avLst/>
              <a:gdLst/>
              <a:ahLst/>
              <a:cxnLst/>
              <a:rect l="l" t="t" r="r" b="b"/>
              <a:pathLst>
                <a:path h="2358390">
                  <a:moveTo>
                    <a:pt x="0" y="0"/>
                  </a:moveTo>
                  <a:lnTo>
                    <a:pt x="0" y="235829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4254724" y="3111431"/>
              <a:ext cx="2425700" cy="0"/>
            </a:xfrm>
            <a:custGeom>
              <a:avLst/>
              <a:gdLst/>
              <a:ahLst/>
              <a:cxnLst/>
              <a:rect l="l" t="t" r="r" b="b"/>
              <a:pathLst>
                <a:path w="2425700">
                  <a:moveTo>
                    <a:pt x="242519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7"/>
            <p:cNvSpPr/>
            <p:nvPr/>
          </p:nvSpPr>
          <p:spPr>
            <a:xfrm>
              <a:off x="4470724" y="2352858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20"/>
                  </a:lnTo>
                  <a:lnTo>
                    <a:pt x="379336" y="20883"/>
                  </a:lnTo>
                  <a:lnTo>
                    <a:pt x="426561" y="46091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8"/>
            <p:cNvSpPr/>
            <p:nvPr/>
          </p:nvSpPr>
          <p:spPr>
            <a:xfrm>
              <a:off x="5796921" y="2465882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19"/>
                  </a:lnTo>
                  <a:lnTo>
                    <a:pt x="379336" y="20881"/>
                  </a:lnTo>
                  <a:lnTo>
                    <a:pt x="426561" y="46089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곱셈 기호 8"/>
          <p:cNvSpPr/>
          <p:nvPr/>
        </p:nvSpPr>
        <p:spPr>
          <a:xfrm>
            <a:off x="-1371600" y="1382553"/>
            <a:ext cx="10972799" cy="2743200"/>
          </a:xfrm>
          <a:prstGeom prst="mathMultiply">
            <a:avLst>
              <a:gd name="adj1" fmla="val 8016"/>
            </a:avLst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0774" y="1163117"/>
            <a:ext cx="4191635" cy="117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b="1" spc="-5" dirty="0">
                <a:latin typeface="Arial"/>
                <a:cs typeface="Arial"/>
              </a:rPr>
              <a:t>Before</a:t>
            </a:r>
            <a:r>
              <a:rPr sz="2400" spc="-5" dirty="0">
                <a:latin typeface="Arial"/>
                <a:cs typeface="Arial"/>
              </a:rPr>
              <a:t>) Linear </a:t>
            </a:r>
            <a:r>
              <a:rPr sz="2400" dirty="0">
                <a:latin typeface="Arial"/>
                <a:cs typeface="Arial"/>
              </a:rPr>
              <a:t>score </a:t>
            </a:r>
            <a:r>
              <a:rPr sz="2400" spc="-5" dirty="0">
                <a:latin typeface="Arial"/>
                <a:cs typeface="Arial"/>
              </a:rPr>
              <a:t>function:  (</a:t>
            </a:r>
            <a:r>
              <a:rPr sz="2400" b="1" spc="-5" dirty="0">
                <a:latin typeface="Arial"/>
                <a:cs typeface="Arial"/>
              </a:rPr>
              <a:t>Now</a:t>
            </a:r>
            <a:r>
              <a:rPr sz="2400" spc="-5" dirty="0">
                <a:latin typeface="Arial"/>
                <a:cs typeface="Arial"/>
              </a:rPr>
              <a:t>) 2-layer Neural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61125" y="1947750"/>
            <a:ext cx="3527389" cy="448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725" y="135001"/>
            <a:ext cx="6166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Neural networks: without the brain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stuff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7" y="2422901"/>
            <a:ext cx="1983854" cy="18863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611778"/>
            <a:ext cx="2428162" cy="14512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505527"/>
            <a:ext cx="2176650" cy="15118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0" y="3985991"/>
            <a:ext cx="233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00800" y="1846824"/>
            <a:ext cx="2286000" cy="576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310412" y="1370111"/>
                <a:ext cx="648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12" y="1370111"/>
                <a:ext cx="6486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6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8008" y="742474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61125" y="1338150"/>
            <a:ext cx="3527389" cy="448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0"/>
            <a:ext cx="6166485" cy="1834514"/>
          </a:xfrm>
          <a:prstGeom prst="rect">
            <a:avLst/>
          </a:prstGeom>
        </p:spPr>
        <p:txBody>
          <a:bodyPr vert="horz" wrap="square" lIns="0" tIns="249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5"/>
              </a:spcBef>
            </a:pPr>
            <a:r>
              <a:rPr sz="2800" spc="-5" dirty="0"/>
              <a:t>Neural networks: without the brain</a:t>
            </a:r>
            <a:r>
              <a:rPr sz="2800" spc="-85" dirty="0"/>
              <a:t> </a:t>
            </a:r>
            <a:r>
              <a:rPr sz="2800" dirty="0"/>
              <a:t>stuff</a:t>
            </a:r>
            <a:endParaRPr sz="2800"/>
          </a:p>
          <a:p>
            <a:pPr marL="198120" marR="1793875" indent="1905">
              <a:lnSpc>
                <a:spcPts val="4540"/>
              </a:lnSpc>
              <a:spcBef>
                <a:spcPts val="365"/>
              </a:spcBef>
            </a:pPr>
            <a:r>
              <a:rPr sz="2400" spc="-5" dirty="0"/>
              <a:t>(</a:t>
            </a:r>
            <a:r>
              <a:rPr sz="2400" b="1" spc="-5" dirty="0">
                <a:latin typeface="Arial"/>
                <a:cs typeface="Arial"/>
              </a:rPr>
              <a:t>Before</a:t>
            </a:r>
            <a:r>
              <a:rPr sz="2400" spc="-5" dirty="0"/>
              <a:t>) Linear </a:t>
            </a:r>
            <a:r>
              <a:rPr sz="2400" dirty="0"/>
              <a:t>score </a:t>
            </a:r>
            <a:r>
              <a:rPr sz="2400" spc="-5" dirty="0"/>
              <a:t>function:  (</a:t>
            </a:r>
            <a:r>
              <a:rPr sz="2400" b="1" spc="-5" dirty="0">
                <a:latin typeface="Arial"/>
                <a:cs typeface="Arial"/>
              </a:rPr>
              <a:t>Now</a:t>
            </a:r>
            <a:r>
              <a:rPr sz="2400" spc="-5" dirty="0"/>
              <a:t>) 2-layer Neural</a:t>
            </a:r>
            <a:r>
              <a:rPr sz="2400" spc="-55" dirty="0"/>
              <a:t> </a:t>
            </a:r>
            <a:r>
              <a:rPr sz="2400" spc="-5" dirty="0"/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8249" y="1860649"/>
            <a:ext cx="448309" cy="145732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6452" y="2196815"/>
            <a:ext cx="448309" cy="85661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6478" y="3053325"/>
            <a:ext cx="904875" cy="272415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6478" y="1868642"/>
            <a:ext cx="913130" cy="32829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7608" y="2431438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680" y="2386272"/>
            <a:ext cx="448309" cy="47815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5179" y="2196815"/>
            <a:ext cx="1000760" cy="200660"/>
          </a:xfrm>
          <a:custGeom>
            <a:avLst/>
            <a:gdLst/>
            <a:ahLst/>
            <a:cxnLst/>
            <a:rect l="l" t="t" r="r" b="b"/>
            <a:pathLst>
              <a:path w="1000760" h="200660">
                <a:moveTo>
                  <a:pt x="0" y="0"/>
                </a:moveTo>
                <a:lnTo>
                  <a:pt x="1000499" y="200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1191" y="2852884"/>
            <a:ext cx="969010" cy="200660"/>
          </a:xfrm>
          <a:custGeom>
            <a:avLst/>
            <a:gdLst/>
            <a:ahLst/>
            <a:cxnLst/>
            <a:rect l="l" t="t" r="r" b="b"/>
            <a:pathLst>
              <a:path w="969010" h="200660">
                <a:moveTo>
                  <a:pt x="0" y="200399"/>
                </a:moveTo>
                <a:lnTo>
                  <a:pt x="9686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12060" y="2437627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6575" y="3100856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025" y="3100856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42475" y="30317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7448" y="3532449"/>
            <a:ext cx="7521527" cy="795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685" y="3527687"/>
            <a:ext cx="7531100" cy="805180"/>
          </a:xfrm>
          <a:custGeom>
            <a:avLst/>
            <a:gdLst/>
            <a:ahLst/>
            <a:cxnLst/>
            <a:rect l="l" t="t" r="r" b="b"/>
            <a:pathLst>
              <a:path w="7531100" h="805179">
                <a:moveTo>
                  <a:pt x="0" y="0"/>
                </a:moveTo>
                <a:lnTo>
                  <a:pt x="7531052" y="0"/>
                </a:lnTo>
                <a:lnTo>
                  <a:pt x="7531052" y="805149"/>
                </a:lnTo>
                <a:lnTo>
                  <a:pt x="0" y="805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30622" y="2987933"/>
            <a:ext cx="859968" cy="51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07221" y="3231519"/>
            <a:ext cx="201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Hyperparameter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9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624" y="2756724"/>
            <a:ext cx="5424258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6166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Neural networks: without the brain</a:t>
            </a:r>
            <a:r>
              <a:rPr sz="2800" spc="-85" dirty="0"/>
              <a:t> </a:t>
            </a:r>
            <a:r>
              <a:rPr sz="2800" dirty="0"/>
              <a:t>stuff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0774" y="1163117"/>
            <a:ext cx="4191635" cy="154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577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b="1" spc="-5" dirty="0">
                <a:latin typeface="Arial"/>
                <a:cs typeface="Arial"/>
              </a:rPr>
              <a:t>Before</a:t>
            </a:r>
            <a:r>
              <a:rPr sz="2400" spc="-5" dirty="0">
                <a:latin typeface="Arial"/>
                <a:cs typeface="Arial"/>
              </a:rPr>
              <a:t>) Linear </a:t>
            </a:r>
            <a:r>
              <a:rPr sz="2400" dirty="0">
                <a:latin typeface="Arial"/>
                <a:cs typeface="Arial"/>
              </a:rPr>
              <a:t>score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function:  (</a:t>
            </a:r>
            <a:r>
              <a:rPr sz="2400" b="1" spc="-5" dirty="0">
                <a:latin typeface="Arial"/>
                <a:cs typeface="Arial"/>
              </a:rPr>
              <a:t>Now</a:t>
            </a:r>
            <a:r>
              <a:rPr sz="2400" spc="-5" dirty="0">
                <a:latin typeface="Arial"/>
                <a:cs typeface="Arial"/>
              </a:rPr>
              <a:t>) 2-layer Neural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556260" algn="ctr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or 3-layer Neural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1125" y="1947750"/>
            <a:ext cx="3527389" cy="448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" y="2770904"/>
            <a:ext cx="2891450" cy="15089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55860" y="2666659"/>
            <a:ext cx="1568376" cy="161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905" y="4095187"/>
            <a:ext cx="21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Hidden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8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1299" y="250000"/>
            <a:ext cx="4952375" cy="371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66416" y="4081852"/>
            <a:ext cx="10591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8265" marR="5080" indent="-76200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3"/>
              </a:rPr>
              <a:t> </a:t>
            </a:r>
            <a:r>
              <a:rPr sz="600" spc="-5" dirty="0">
                <a:latin typeface="Arial"/>
                <a:cs typeface="Arial"/>
              </a:rPr>
              <a:t>by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Fotis Bobolas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latin typeface="Arial"/>
                <a:cs typeface="Arial"/>
              </a:rPr>
              <a:t>is 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218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375" y="3566100"/>
            <a:ext cx="2108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sigmoid </a:t>
            </a:r>
            <a:r>
              <a:rPr sz="1400" spc="-5" dirty="0">
                <a:latin typeface="Arial"/>
                <a:cs typeface="Arial"/>
              </a:rPr>
              <a:t>activation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2036" y="3820124"/>
            <a:ext cx="507678" cy="478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1299" y="2224950"/>
            <a:ext cx="3937750" cy="224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701" y="2993868"/>
            <a:ext cx="1983697" cy="1367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sz="12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sz="12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5393" y="2381152"/>
            <a:ext cx="103187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by Felipe Perucho  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CC-BY</a:t>
            </a:r>
            <a:r>
              <a:rPr sz="600" u="sng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0431" y="630388"/>
            <a:ext cx="4446499" cy="1845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9849" y="189529"/>
            <a:ext cx="2851150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carried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toward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sz="12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95"/>
              </a:spcBef>
            </a:pPr>
            <a:r>
              <a:rPr sz="900" spc="-5" dirty="0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cell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84899" y="687478"/>
            <a:ext cx="60960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621" y="1872257"/>
            <a:ext cx="69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입력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9932" y="1259921"/>
            <a:ext cx="78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시냅스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27483" y="2038350"/>
            <a:ext cx="96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수상돌기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2036" y="1573117"/>
            <a:ext cx="96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추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상돌기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150" y="3291357"/>
            <a:ext cx="4985949" cy="1079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61299" y="2224950"/>
            <a:ext cx="3937750" cy="224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9849" y="189529"/>
            <a:ext cx="228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</a:rPr>
              <a:t>Impulses </a:t>
            </a:r>
            <a:r>
              <a:rPr sz="1200" dirty="0">
                <a:solidFill>
                  <a:srgbClr val="0000FF"/>
                </a:solidFill>
              </a:rPr>
              <a:t>carried </a:t>
            </a:r>
            <a:r>
              <a:rPr sz="1200" spc="-5" dirty="0">
                <a:solidFill>
                  <a:srgbClr val="0000FF"/>
                </a:solidFill>
              </a:rPr>
              <a:t>toward </a:t>
            </a:r>
            <a:r>
              <a:rPr sz="1200" dirty="0">
                <a:solidFill>
                  <a:srgbClr val="0000FF"/>
                </a:solidFill>
              </a:rPr>
              <a:t>cell</a:t>
            </a:r>
            <a:r>
              <a:rPr sz="1200" spc="-90" dirty="0">
                <a:solidFill>
                  <a:srgbClr val="0000FF"/>
                </a:solidFill>
              </a:rPr>
              <a:t> </a:t>
            </a:r>
            <a:r>
              <a:rPr sz="1200" spc="-5" dirty="0">
                <a:solidFill>
                  <a:srgbClr val="0000FF"/>
                </a:solidFill>
              </a:rPr>
              <a:t>body</a:t>
            </a:r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650474" y="447824"/>
            <a:ext cx="113030" cy="309245"/>
          </a:xfrm>
          <a:custGeom>
            <a:avLst/>
            <a:gdLst/>
            <a:ahLst/>
            <a:cxnLst/>
            <a:rect l="l" t="t" r="r" b="b"/>
            <a:pathLst>
              <a:path w="113029" h="309245">
                <a:moveTo>
                  <a:pt x="0" y="0"/>
                </a:moveTo>
                <a:lnTo>
                  <a:pt x="112962" y="30872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627" y="45999"/>
                </a:moveTo>
                <a:lnTo>
                  <a:pt x="0" y="10812"/>
                </a:lnTo>
                <a:lnTo>
                  <a:pt x="29549" y="0"/>
                </a:lnTo>
                <a:lnTo>
                  <a:pt x="29627" y="459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8662" y="751148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10812"/>
                </a:moveTo>
                <a:lnTo>
                  <a:pt x="29627" y="45999"/>
                </a:lnTo>
                <a:lnTo>
                  <a:pt x="29549" y="0"/>
                </a:lnTo>
                <a:lnTo>
                  <a:pt x="0" y="1081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9400" y="1640425"/>
            <a:ext cx="3493770" cy="1602105"/>
          </a:xfrm>
          <a:custGeom>
            <a:avLst/>
            <a:gdLst/>
            <a:ahLst/>
            <a:cxnLst/>
            <a:rect l="l" t="t" r="r" b="b"/>
            <a:pathLst>
              <a:path w="3493770" h="1602105">
                <a:moveTo>
                  <a:pt x="0" y="1601999"/>
                </a:moveTo>
                <a:lnTo>
                  <a:pt x="3493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95369" y="1942128"/>
            <a:ext cx="15392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Impulses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carried</a:t>
            </a:r>
            <a:r>
              <a:rPr sz="12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away  from </a:t>
            </a:r>
            <a:r>
              <a:rPr sz="1200" dirty="0">
                <a:solidFill>
                  <a:srgbClr val="0000FF"/>
                </a:solidFill>
                <a:latin typeface="Arial"/>
                <a:cs typeface="Arial"/>
              </a:rPr>
              <a:t>cell</a:t>
            </a:r>
            <a:r>
              <a:rPr sz="12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01100" y="1928149"/>
            <a:ext cx="1069340" cy="0"/>
          </a:xfrm>
          <a:custGeom>
            <a:avLst/>
            <a:gdLst/>
            <a:ahLst/>
            <a:cxnLst/>
            <a:rect l="l" t="t" r="r" b="b"/>
            <a:pathLst>
              <a:path w="1069339">
                <a:moveTo>
                  <a:pt x="0" y="0"/>
                </a:moveTo>
                <a:lnTo>
                  <a:pt x="1069049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0150" y="19124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5393" y="2381152"/>
            <a:ext cx="1031875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 marR="5080" indent="-26034">
              <a:lnSpc>
                <a:spcPct val="104200"/>
              </a:lnSpc>
              <a:spcBef>
                <a:spcPts val="7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latin typeface="Arial"/>
                <a:cs typeface="Arial"/>
              </a:rPr>
              <a:t>by Felipe Perucho  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3.0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99" y="619025"/>
            <a:ext cx="4446499" cy="1845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5050" y="671799"/>
            <a:ext cx="334010" cy="458470"/>
          </a:xfrm>
          <a:custGeom>
            <a:avLst/>
            <a:gdLst/>
            <a:ahLst/>
            <a:cxnLst/>
            <a:rect l="l" t="t" r="r" b="b"/>
            <a:pathLst>
              <a:path w="334010" h="458469">
                <a:moveTo>
                  <a:pt x="0" y="458399"/>
                </a:moveTo>
                <a:lnTo>
                  <a:pt x="3335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52375" y="473752"/>
            <a:ext cx="4387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dendrite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0525" y="1615299"/>
            <a:ext cx="970280" cy="71120"/>
          </a:xfrm>
          <a:custGeom>
            <a:avLst/>
            <a:gdLst/>
            <a:ahLst/>
            <a:cxnLst/>
            <a:rect l="l" t="t" r="r" b="b"/>
            <a:pathLst>
              <a:path w="970280" h="71119">
                <a:moveTo>
                  <a:pt x="0" y="71099"/>
                </a:moveTo>
                <a:lnTo>
                  <a:pt x="9698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9275" y="1576702"/>
            <a:ext cx="4768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cell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body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56074" y="1235178"/>
            <a:ext cx="273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axon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84899" y="687478"/>
            <a:ext cx="60960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75565" marR="5080" indent="-6350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presynaptic  terminal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807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349" y="875031"/>
            <a:ext cx="7489190" cy="239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Biological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Neurons: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Arial"/>
                <a:cs typeface="Arial"/>
              </a:rPr>
              <a:t>Many </a:t>
            </a:r>
            <a:r>
              <a:rPr sz="1800" spc="-5" dirty="0">
                <a:latin typeface="Arial"/>
                <a:cs typeface="Arial"/>
              </a:rPr>
              <a:t>different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Dendrites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perform </a:t>
            </a:r>
            <a:r>
              <a:rPr sz="1800" dirty="0">
                <a:latin typeface="Arial"/>
                <a:cs typeface="Arial"/>
              </a:rPr>
              <a:t>complex </a:t>
            </a:r>
            <a:r>
              <a:rPr sz="1800" spc="-5" dirty="0">
                <a:latin typeface="Arial"/>
                <a:cs typeface="Arial"/>
              </a:rPr>
              <a:t>non-linear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computations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6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Synapses are not </a:t>
            </a:r>
            <a:r>
              <a:rPr sz="1800" dirty="0">
                <a:latin typeface="Arial"/>
                <a:cs typeface="Arial"/>
              </a:rPr>
              <a:t>a single </a:t>
            </a:r>
            <a:r>
              <a:rPr sz="1800" spc="-5" dirty="0">
                <a:latin typeface="Arial"/>
                <a:cs typeface="Arial"/>
              </a:rPr>
              <a:t>weight but </a:t>
            </a:r>
            <a:r>
              <a:rPr sz="1800" dirty="0">
                <a:latin typeface="Arial"/>
                <a:cs typeface="Arial"/>
              </a:rPr>
              <a:t>a complex </a:t>
            </a:r>
            <a:r>
              <a:rPr sz="1800" spc="-5" dirty="0">
                <a:latin typeface="Arial"/>
                <a:cs typeface="Arial"/>
              </a:rPr>
              <a:t>non-linear dynamical  </a:t>
            </a:r>
            <a:r>
              <a:rPr sz="1800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Rate </a:t>
            </a:r>
            <a:r>
              <a:rPr sz="1800" dirty="0">
                <a:latin typeface="Arial"/>
                <a:cs typeface="Arial"/>
              </a:rPr>
              <a:t>code may </a:t>
            </a:r>
            <a:r>
              <a:rPr sz="1800" spc="-5" dirty="0">
                <a:latin typeface="Arial"/>
                <a:cs typeface="Arial"/>
              </a:rPr>
              <a:t>not 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adequate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  <a:spcBef>
                <a:spcPts val="1664"/>
              </a:spcBef>
            </a:pPr>
            <a:r>
              <a:rPr sz="1400" spc="-5" dirty="0">
                <a:latin typeface="Arial"/>
                <a:cs typeface="Arial"/>
              </a:rPr>
              <a:t>[Dendritic Computation. London 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Hausser]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6016"/>
            <a:ext cx="60598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/>
              <a:t>Be </a:t>
            </a:r>
            <a:r>
              <a:rPr sz="2600" dirty="0"/>
              <a:t>very careful </a:t>
            </a:r>
            <a:r>
              <a:rPr sz="2600" spc="-5" dirty="0"/>
              <a:t>with </a:t>
            </a:r>
            <a:r>
              <a:rPr sz="2600" dirty="0"/>
              <a:t>your </a:t>
            </a:r>
            <a:r>
              <a:rPr sz="2600" spc="-5" dirty="0"/>
              <a:t>brain</a:t>
            </a:r>
            <a:r>
              <a:rPr sz="2600" spc="-114" dirty="0"/>
              <a:t> </a:t>
            </a:r>
            <a:r>
              <a:rPr sz="2600" spc="-5" dirty="0"/>
              <a:t>analogies!</a:t>
            </a:r>
            <a:endParaRPr sz="2600"/>
          </a:p>
        </p:txBody>
      </p:sp>
    </p:spTree>
    <p:extLst>
      <p:ext uri="{BB962C8B-B14F-4D97-AF65-F5344CB8AC3E}">
        <p14:creationId xmlns:p14="http://schemas.microsoft.com/office/powerpoint/2010/main" val="34214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025" y="823007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25" y="3328558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50" y="760983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24" y="2167308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74" y="3252582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1025" y="177951"/>
            <a:ext cx="3079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Activation</a:t>
            </a:r>
            <a:r>
              <a:rPr sz="2800" spc="-85" dirty="0"/>
              <a:t> </a:t>
            </a:r>
            <a:r>
              <a:rPr sz="2800" spc="-5" dirty="0"/>
              <a:t>functions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439200" y="1285200"/>
            <a:ext cx="1650074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200" y="2469036"/>
            <a:ext cx="1077555" cy="34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200" y="3759100"/>
            <a:ext cx="1335476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9" y="1161150"/>
            <a:ext cx="1650074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61" y="3644450"/>
            <a:ext cx="1897674" cy="71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6" y="2533600"/>
            <a:ext cx="2964299" cy="306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802" y="791375"/>
            <a:ext cx="1391518" cy="1062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12" y="2048887"/>
            <a:ext cx="1391509" cy="1060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195" y="3234919"/>
            <a:ext cx="1330051" cy="1095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87" y="772047"/>
            <a:ext cx="1391509" cy="10850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90" y="3235944"/>
            <a:ext cx="1391509" cy="1082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5239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775" y="850600"/>
            <a:ext cx="3245724" cy="22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9249" y="832751"/>
            <a:ext cx="4604950" cy="224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1199" y="908524"/>
            <a:ext cx="0" cy="2242185"/>
          </a:xfrm>
          <a:custGeom>
            <a:avLst/>
            <a:gdLst/>
            <a:ahLst/>
            <a:cxnLst/>
            <a:rect l="l" t="t" r="r" b="b"/>
            <a:pathLst>
              <a:path h="2242185">
                <a:moveTo>
                  <a:pt x="0" y="0"/>
                </a:moveTo>
                <a:lnTo>
                  <a:pt x="0" y="22418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050" y="3253882"/>
            <a:ext cx="1021080" cy="717550"/>
          </a:xfrm>
          <a:custGeom>
            <a:avLst/>
            <a:gdLst/>
            <a:ahLst/>
            <a:cxnLst/>
            <a:rect l="l" t="t" r="r" b="b"/>
            <a:pathLst>
              <a:path w="1021079" h="717550">
                <a:moveTo>
                  <a:pt x="1020974" y="717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5787" y="3194659"/>
            <a:ext cx="107876" cy="94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0738" y="3001753"/>
            <a:ext cx="478790" cy="981710"/>
          </a:xfrm>
          <a:custGeom>
            <a:avLst/>
            <a:gdLst/>
            <a:ahLst/>
            <a:cxnLst/>
            <a:rect l="l" t="t" r="r" b="b"/>
            <a:pathLst>
              <a:path w="478789" h="981710">
                <a:moveTo>
                  <a:pt x="478786" y="98147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3310" y="2914529"/>
            <a:ext cx="85233" cy="110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625" y="3581331"/>
            <a:ext cx="27946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“2-layer </a:t>
            </a:r>
            <a:r>
              <a:rPr sz="1800" spc="-5" dirty="0">
                <a:latin typeface="Arial"/>
                <a:cs typeface="Arial"/>
              </a:rPr>
              <a:t>Neural Net”,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“1-hidden-layer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69925" y="3330781"/>
            <a:ext cx="5083175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1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“3-layer </a:t>
            </a:r>
            <a:r>
              <a:rPr sz="1800" spc="-5" dirty="0">
                <a:latin typeface="Arial"/>
                <a:cs typeface="Arial"/>
              </a:rPr>
              <a:t>Neural Net”,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230124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“2-hidden-layer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/>
                <a:cs typeface="Arial"/>
              </a:rPr>
              <a:t>“Fully-connected”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4860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Neural networks:</a:t>
            </a:r>
            <a:r>
              <a:rPr sz="2800" spc="-90" dirty="0"/>
              <a:t> </a:t>
            </a:r>
            <a:r>
              <a:rPr sz="2800" spc="-5" dirty="0"/>
              <a:t>Architectures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7823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588" y="1633424"/>
            <a:ext cx="4459824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7599" y="1073650"/>
            <a:ext cx="2606249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599" y="2236700"/>
            <a:ext cx="3428976" cy="560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9650" y="3329208"/>
            <a:ext cx="669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2199" y="3354801"/>
            <a:ext cx="867589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7437" y="3350038"/>
            <a:ext cx="877569" cy="403225"/>
          </a:xfrm>
          <a:custGeom>
            <a:avLst/>
            <a:gdLst/>
            <a:ahLst/>
            <a:cxnLst/>
            <a:rect l="l" t="t" r="r" b="b"/>
            <a:pathLst>
              <a:path w="877569" h="403225">
                <a:moveTo>
                  <a:pt x="0" y="0"/>
                </a:moveTo>
                <a:lnTo>
                  <a:pt x="877114" y="0"/>
                </a:lnTo>
                <a:lnTo>
                  <a:pt x="877114" y="403124"/>
                </a:lnTo>
                <a:lnTo>
                  <a:pt x="0" y="403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42050" y="1101681"/>
            <a:ext cx="2613660" cy="1605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scores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800" spc="-5" dirty="0" err="1">
                <a:solidFill>
                  <a:srgbClr val="0000FF"/>
                </a:solidFill>
                <a:latin typeface="Arial"/>
                <a:cs typeface="Arial"/>
              </a:rPr>
              <a:t>SVM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r>
              <a:rPr lang="en-US" sz="1800" spc="-5" dirty="0" smtClean="0">
                <a:solidFill>
                  <a:srgbClr val="0000FF"/>
                </a:solidFill>
                <a:latin typeface="Arial"/>
                <a:cs typeface="Arial"/>
              </a:rPr>
              <a:t>  / </a:t>
            </a:r>
            <a:r>
              <a:rPr lang="en-US" sz="1800" spc="-5" dirty="0" err="1" smtClean="0">
                <a:solidFill>
                  <a:srgbClr val="0000FF"/>
                </a:solidFill>
                <a:latin typeface="Arial"/>
                <a:cs typeface="Arial"/>
              </a:rPr>
              <a:t>Softmax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data loss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regularization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2531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Where we</a:t>
            </a:r>
            <a:r>
              <a:rPr sz="2800" spc="-95" dirty="0"/>
              <a:t> </a:t>
            </a:r>
            <a:r>
              <a:rPr sz="2800" spc="-5" dirty="0"/>
              <a:t>are...</a:t>
            </a:r>
            <a:endParaRPr sz="2800"/>
          </a:p>
        </p:txBody>
      </p:sp>
      <p:sp>
        <p:nvSpPr>
          <p:cNvPr id="13" name="object 3"/>
          <p:cNvSpPr/>
          <p:nvPr/>
        </p:nvSpPr>
        <p:spPr>
          <a:xfrm>
            <a:off x="2768960" y="2906914"/>
            <a:ext cx="4435937" cy="1430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248880" y="3105150"/>
            <a:ext cx="181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Overfitting </a:t>
            </a:r>
            <a:r>
              <a:rPr lang="ko-KR" altLang="en-US" dirty="0" smtClean="0"/>
              <a:t>방지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848600" y="2682196"/>
            <a:ext cx="76200" cy="42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086600" y="2457750"/>
            <a:ext cx="1524000" cy="2628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2925" y="573226"/>
            <a:ext cx="4604950" cy="224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4150" y="3005562"/>
            <a:ext cx="6743699" cy="130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6016"/>
            <a:ext cx="80321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/>
              <a:t>Example </a:t>
            </a:r>
            <a:r>
              <a:rPr sz="2600" spc="-5" dirty="0"/>
              <a:t>feed-forward </a:t>
            </a:r>
            <a:r>
              <a:rPr sz="2600" dirty="0"/>
              <a:t>computation </a:t>
            </a:r>
            <a:r>
              <a:rPr sz="2600" spc="-5" dirty="0"/>
              <a:t>of </a:t>
            </a:r>
            <a:r>
              <a:rPr sz="2600" dirty="0"/>
              <a:t>a </a:t>
            </a:r>
            <a:r>
              <a:rPr sz="2600" spc="-5" dirty="0"/>
              <a:t>neural</a:t>
            </a:r>
            <a:r>
              <a:rPr sz="2600" spc="-95" dirty="0"/>
              <a:t> </a:t>
            </a:r>
            <a:r>
              <a:rPr sz="2600" spc="-5" dirty="0"/>
              <a:t>network</a:t>
            </a:r>
            <a:endParaRPr sz="26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057400" y="2876550"/>
            <a:ext cx="426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23021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Forward Pass</a:t>
            </a:r>
          </a:p>
          <a:p>
            <a:r>
              <a:rPr lang="en-US" altLang="ko-KR" dirty="0" smtClean="0"/>
              <a:t>Forward 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7000" y="66675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666750"/>
                <a:ext cx="6096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86200" y="55765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57656"/>
                <a:ext cx="60960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47491" y="74232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491" y="742322"/>
                <a:ext cx="6096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7758164" y="2274223"/>
            <a:ext cx="1004835" cy="5403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Loss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162" y="240800"/>
            <a:ext cx="1253149" cy="4007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09525" y="1369808"/>
            <a:ext cx="160020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97155" marR="514984" indent="-53340">
              <a:lnSpc>
                <a:spcPct val="210300"/>
              </a:lnSpc>
              <a:spcBef>
                <a:spcPts val="665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weights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28049" y="3258199"/>
            <a:ext cx="3355340" cy="904240"/>
          </a:xfrm>
          <a:custGeom>
            <a:avLst/>
            <a:gdLst/>
            <a:ahLst/>
            <a:cxnLst/>
            <a:rect l="l" t="t" r="r" b="b"/>
            <a:pathLst>
              <a:path w="3355340" h="904239">
                <a:moveTo>
                  <a:pt x="0" y="0"/>
                </a:moveTo>
                <a:lnTo>
                  <a:pt x="3354917" y="90373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88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8184" y="0"/>
                </a:lnTo>
                <a:lnTo>
                  <a:pt x="45829" y="26434"/>
                </a:lnTo>
                <a:lnTo>
                  <a:pt x="0" y="3038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88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45829" y="26434"/>
                </a:lnTo>
                <a:lnTo>
                  <a:pt x="8184" y="0"/>
                </a:lnTo>
                <a:lnTo>
                  <a:pt x="0" y="3038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71924" y="490351"/>
            <a:ext cx="2352675" cy="1113790"/>
          </a:xfrm>
          <a:custGeom>
            <a:avLst/>
            <a:gdLst/>
            <a:ahLst/>
            <a:cxnLst/>
            <a:rect l="l" t="t" r="r" b="b"/>
            <a:pathLst>
              <a:path w="2352675" h="1113790">
                <a:moveTo>
                  <a:pt x="0" y="1113448"/>
                </a:moveTo>
                <a:lnTo>
                  <a:pt x="2352244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74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0" y="4273"/>
                </a:lnTo>
                <a:lnTo>
                  <a:pt x="45800" y="0"/>
                </a:lnTo>
                <a:lnTo>
                  <a:pt x="13462" y="327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74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45800" y="0"/>
                </a:lnTo>
                <a:lnTo>
                  <a:pt x="0" y="4273"/>
                </a:lnTo>
                <a:lnTo>
                  <a:pt x="13462" y="32713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2549" y="1433938"/>
            <a:ext cx="2894330" cy="969010"/>
          </a:xfrm>
          <a:custGeom>
            <a:avLst/>
            <a:gdLst/>
            <a:ahLst/>
            <a:cxnLst/>
            <a:rect l="l" t="t" r="r" b="b"/>
            <a:pathLst>
              <a:path w="2894329" h="969010">
                <a:moveTo>
                  <a:pt x="0" y="968561"/>
                </a:moveTo>
                <a:lnTo>
                  <a:pt x="2893904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14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0" y="0"/>
                </a:lnTo>
                <a:lnTo>
                  <a:pt x="45983" y="1200"/>
                </a:lnTo>
                <a:lnTo>
                  <a:pt x="9986" y="29838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14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45983" y="1200"/>
                </a:lnTo>
                <a:lnTo>
                  <a:pt x="0" y="0"/>
                </a:lnTo>
                <a:lnTo>
                  <a:pt x="9986" y="29838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8049" y="2122955"/>
            <a:ext cx="2896870" cy="338455"/>
          </a:xfrm>
          <a:custGeom>
            <a:avLst/>
            <a:gdLst/>
            <a:ahLst/>
            <a:cxnLst/>
            <a:rect l="l" t="t" r="r" b="b"/>
            <a:pathLst>
              <a:path w="2896870" h="338455">
                <a:moveTo>
                  <a:pt x="0" y="338369"/>
                </a:moveTo>
                <a:lnTo>
                  <a:pt x="2896735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29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0" y="0"/>
                </a:lnTo>
                <a:lnTo>
                  <a:pt x="44758" y="10611"/>
                </a:lnTo>
                <a:lnTo>
                  <a:pt x="3650" y="31253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429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44758" y="10611"/>
                </a:lnTo>
                <a:lnTo>
                  <a:pt x="0" y="0"/>
                </a:lnTo>
                <a:lnTo>
                  <a:pt x="3650" y="31253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48049" y="2530300"/>
            <a:ext cx="2891790" cy="72390"/>
          </a:xfrm>
          <a:custGeom>
            <a:avLst/>
            <a:gdLst/>
            <a:ahLst/>
            <a:cxnLst/>
            <a:rect l="l" t="t" r="r" b="b"/>
            <a:pathLst>
              <a:path w="2891790" h="72389">
                <a:moveTo>
                  <a:pt x="0" y="0"/>
                </a:moveTo>
                <a:lnTo>
                  <a:pt x="2891267" y="72369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389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787" y="0"/>
                </a:lnTo>
                <a:lnTo>
                  <a:pt x="43605" y="16809"/>
                </a:lnTo>
                <a:lnTo>
                  <a:pt x="0" y="31455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389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43605" y="16809"/>
                </a:lnTo>
                <a:lnTo>
                  <a:pt x="787" y="0"/>
                </a:lnTo>
                <a:lnTo>
                  <a:pt x="0" y="31455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2549" y="2571512"/>
            <a:ext cx="2919095" cy="745490"/>
          </a:xfrm>
          <a:custGeom>
            <a:avLst/>
            <a:gdLst/>
            <a:ahLst/>
            <a:cxnLst/>
            <a:rect l="l" t="t" r="r" b="b"/>
            <a:pathLst>
              <a:path w="2919095" h="745489">
                <a:moveTo>
                  <a:pt x="0" y="0"/>
                </a:moveTo>
                <a:lnTo>
                  <a:pt x="2918526" y="745161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71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7783" y="0"/>
                </a:lnTo>
                <a:lnTo>
                  <a:pt x="45773" y="25936"/>
                </a:lnTo>
                <a:lnTo>
                  <a:pt x="0" y="30487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71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45773" y="25936"/>
                </a:lnTo>
                <a:lnTo>
                  <a:pt x="7783" y="0"/>
                </a:lnTo>
                <a:lnTo>
                  <a:pt x="0" y="30487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52234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5" dirty="0"/>
              <a:t>Convolutional</a:t>
            </a:r>
            <a:r>
              <a:rPr sz="2800" spc="-90" dirty="0"/>
              <a:t> </a:t>
            </a:r>
            <a:r>
              <a:rPr sz="2800" spc="-5" dirty="0"/>
              <a:t>network  </a:t>
            </a:r>
            <a:r>
              <a:rPr sz="2800" dirty="0"/>
              <a:t>(AlexNet)</a:t>
            </a:r>
            <a:endParaRPr sz="280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04375" y="4051792"/>
            <a:ext cx="1656080" cy="23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spc="-5" dirty="0">
                <a:latin typeface="Calibri"/>
                <a:cs typeface="Calibri"/>
              </a:rPr>
              <a:t>Figure copyright Alex Krizhevsky, Ilya Sutskever, </a:t>
            </a:r>
            <a:r>
              <a:rPr sz="600" dirty="0">
                <a:latin typeface="Calibri"/>
                <a:cs typeface="Calibri"/>
              </a:rPr>
              <a:t>and  </a:t>
            </a:r>
            <a:r>
              <a:rPr sz="600" spc="-5" dirty="0">
                <a:latin typeface="Calibri"/>
                <a:cs typeface="Calibri"/>
              </a:rPr>
              <a:t>Geoffrey Hinton, 2012. Reproduced with</a:t>
            </a:r>
            <a:r>
              <a:rPr sz="600" spc="-6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permission.</a:t>
            </a:r>
            <a:endParaRPr sz="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1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725" y="3637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2962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175" y="443065"/>
            <a:ext cx="2477135" cy="1147445"/>
          </a:xfrm>
          <a:custGeom>
            <a:avLst/>
            <a:gdLst/>
            <a:ahLst/>
            <a:cxnLst/>
            <a:rect l="l" t="t" r="r" b="b"/>
            <a:pathLst>
              <a:path w="2477135" h="1147445">
                <a:moveTo>
                  <a:pt x="0" y="1146884"/>
                </a:moveTo>
                <a:lnTo>
                  <a:pt x="247654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104" y="424901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222" y="32440"/>
                </a:moveTo>
                <a:lnTo>
                  <a:pt x="0" y="3888"/>
                </a:lnTo>
                <a:lnTo>
                  <a:pt x="45834" y="0"/>
                </a:lnTo>
                <a:lnTo>
                  <a:pt x="13222" y="324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1104" y="424901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222" y="32440"/>
                </a:moveTo>
                <a:lnTo>
                  <a:pt x="45834" y="0"/>
                </a:lnTo>
                <a:lnTo>
                  <a:pt x="0" y="3888"/>
                </a:lnTo>
                <a:lnTo>
                  <a:pt x="13222" y="3244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49" y="3258925"/>
            <a:ext cx="3260725" cy="760095"/>
          </a:xfrm>
          <a:custGeom>
            <a:avLst/>
            <a:gdLst/>
            <a:ahLst/>
            <a:cxnLst/>
            <a:rect l="l" t="t" r="r" b="b"/>
            <a:pathLst>
              <a:path w="3260725" h="760095">
                <a:moveTo>
                  <a:pt x="0" y="0"/>
                </a:moveTo>
                <a:lnTo>
                  <a:pt x="3260240" y="759533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5020" y="40031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7139" y="0"/>
                </a:lnTo>
                <a:lnTo>
                  <a:pt x="45667" y="25129"/>
                </a:lnTo>
                <a:lnTo>
                  <a:pt x="0" y="306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5020" y="40031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45667" y="25129"/>
                </a:lnTo>
                <a:lnTo>
                  <a:pt x="7139" y="0"/>
                </a:lnTo>
                <a:lnTo>
                  <a:pt x="0" y="3064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6182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Neural Turing</a:t>
            </a:r>
            <a:r>
              <a:rPr sz="2800" spc="-95" dirty="0"/>
              <a:t> </a:t>
            </a:r>
            <a:r>
              <a:rPr sz="2800" dirty="0"/>
              <a:t>Machine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43250" y="4145877"/>
            <a:ext cx="2535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reproduced </a:t>
            </a:r>
            <a:r>
              <a:rPr sz="600" spc="-5" dirty="0">
                <a:latin typeface="Arial"/>
                <a:cs typeface="Arial"/>
              </a:rPr>
              <a:t>with permission from </a:t>
            </a:r>
            <a:r>
              <a:rPr sz="600" dirty="0">
                <a:latin typeface="Arial"/>
                <a:cs typeface="Arial"/>
              </a:rPr>
              <a:t>a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Twitter pos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 </a:t>
            </a:r>
            <a:r>
              <a:rPr sz="600" spc="-5" dirty="0">
                <a:latin typeface="Arial"/>
                <a:cs typeface="Arial"/>
              </a:rPr>
              <a:t>by Andrej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9525" y="1369808"/>
            <a:ext cx="160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100" y="2992758"/>
            <a:ext cx="567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76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25" y="4671593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87725" y="5923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2962" y="587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9125" y="5161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4362" y="5113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0525" y="439899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5762" y="435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1925" y="3637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7162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3325" y="2875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68562" y="2827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4725" y="2113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39962" y="206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57625" y="16755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52862" y="16278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0700" y="24195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5937" y="23718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38125" y="3165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33362" y="3117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4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16800" y="396225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2037" y="391462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1075" y="481175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6312" y="476412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95000" y="5609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0237" y="556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125" y="6562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3362" y="6514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6075" y="5923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11312" y="5875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94775" y="5161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0012" y="5113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8275" y="439899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63512" y="4351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1850" y="363700"/>
            <a:ext cx="3718399" cy="3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7087" y="358937"/>
            <a:ext cx="3728085" cy="3721735"/>
          </a:xfrm>
          <a:custGeom>
            <a:avLst/>
            <a:gdLst/>
            <a:ahLst/>
            <a:cxnLst/>
            <a:rect l="l" t="t" r="r" b="b"/>
            <a:pathLst>
              <a:path w="3728085" h="3721735">
                <a:moveTo>
                  <a:pt x="0" y="0"/>
                </a:moveTo>
                <a:lnTo>
                  <a:pt x="3727924" y="0"/>
                </a:lnTo>
                <a:lnTo>
                  <a:pt x="3727924" y="3721725"/>
                </a:lnTo>
                <a:lnTo>
                  <a:pt x="0" y="372172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6182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Neural Turing</a:t>
            </a:r>
            <a:r>
              <a:rPr sz="2800" spc="-95" dirty="0"/>
              <a:t> </a:t>
            </a:r>
            <a:r>
              <a:rPr sz="2800" dirty="0"/>
              <a:t>Machine</a:t>
            </a:r>
            <a:endParaRPr sz="2800"/>
          </a:p>
        </p:txBody>
      </p:sp>
      <p:sp>
        <p:nvSpPr>
          <p:cNvPr id="38" name="object 38"/>
          <p:cNvSpPr txBox="1"/>
          <p:nvPr/>
        </p:nvSpPr>
        <p:spPr>
          <a:xfrm>
            <a:off x="5105654" y="4298277"/>
            <a:ext cx="3962400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659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reproduced </a:t>
            </a:r>
            <a:r>
              <a:rPr sz="600" spc="-5" dirty="0">
                <a:latin typeface="Arial"/>
                <a:cs typeface="Arial"/>
              </a:rPr>
              <a:t>with permission from </a:t>
            </a:r>
            <a:r>
              <a:rPr sz="600" dirty="0">
                <a:latin typeface="Arial"/>
                <a:cs typeface="Arial"/>
              </a:rPr>
              <a:t>a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Twitter pos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3"/>
              </a:rPr>
              <a:t>t </a:t>
            </a:r>
            <a:r>
              <a:rPr sz="600" spc="-5" dirty="0">
                <a:latin typeface="Arial"/>
                <a:cs typeface="Arial"/>
              </a:rPr>
              <a:t>by Andrej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Karpathy.</a:t>
            </a: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54127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3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99" y="4519700"/>
            <a:ext cx="9144000" cy="624205"/>
          </a:xfrm>
          <a:custGeom>
            <a:avLst/>
            <a:gdLst/>
            <a:ahLst/>
            <a:cxnLst/>
            <a:rect l="l" t="t" r="r" b="b"/>
            <a:pathLst>
              <a:path w="9144000" h="624204">
                <a:moveTo>
                  <a:pt x="0" y="0"/>
                </a:moveTo>
                <a:lnTo>
                  <a:pt x="9143999" y="0"/>
                </a:lnTo>
                <a:lnTo>
                  <a:pt x="9143999" y="623699"/>
                </a:lnTo>
                <a:lnTo>
                  <a:pt x="0" y="623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8C14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7024" y="1733550"/>
            <a:ext cx="5906770" cy="7489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0299"/>
              </a:lnSpc>
              <a:spcBef>
                <a:spcPts val="80"/>
              </a:spcBef>
            </a:pPr>
            <a:r>
              <a:rPr spc="50" dirty="0" smtClean="0"/>
              <a:t>Backpropagation</a:t>
            </a:r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85525" y="4705948"/>
            <a:ext cx="89700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5032375" algn="l"/>
                <a:tab pos="7561580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April 13,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5211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2549" y="85654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0575" y="1399925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4299" y="517749"/>
            <a:ext cx="244475" cy="263525"/>
          </a:xfrm>
          <a:custGeom>
            <a:avLst/>
            <a:gdLst/>
            <a:ahLst/>
            <a:cxnLst/>
            <a:rect l="l" t="t" r="r" b="b"/>
            <a:pathLst>
              <a:path w="244475" h="263525">
                <a:moveTo>
                  <a:pt x="0" y="0"/>
                </a:moveTo>
                <a:lnTo>
                  <a:pt x="244199" y="0"/>
                </a:lnTo>
                <a:lnTo>
                  <a:pt x="2441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Backpropagation: </a:t>
            </a:r>
            <a:r>
              <a:rPr sz="2000" dirty="0">
                <a:latin typeface="Arial"/>
                <a:cs typeface="Arial"/>
              </a:rPr>
              <a:t>a simple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125" y="2641951"/>
            <a:ext cx="86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Backpropagation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값들이 </a:t>
            </a:r>
            <a:endParaRPr lang="en-US" altLang="ko-KR" dirty="0" smtClean="0"/>
          </a:p>
          <a:p>
            <a:r>
              <a:rPr lang="en-US" altLang="ko-KR" dirty="0" smtClean="0"/>
              <a:t>Loss</a:t>
            </a:r>
            <a:r>
              <a:rPr lang="ko-KR" altLang="en-US" dirty="0" smtClean="0"/>
              <a:t>에 미치는 영향을 구할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4354" y="3402410"/>
            <a:ext cx="868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값들이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에 얼마만큼의 영향을 주는 가를 구하기 위해서 </a:t>
            </a:r>
            <a:r>
              <a:rPr lang="en-US" altLang="ko-KR" dirty="0" err="1" smtClean="0"/>
              <a:t>backprop</a:t>
            </a:r>
            <a:r>
              <a:rPr lang="ko-KR" altLang="en-US" dirty="0" smtClean="0"/>
              <a:t>를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hyperparameter</a:t>
            </a:r>
            <a:r>
              <a:rPr lang="ko-KR" altLang="en-US" dirty="0" smtClean="0"/>
              <a:t>를 조정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255060" y="2035272"/>
            <a:ext cx="2590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82201" y="209983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Backward Pass</a:t>
            </a:r>
          </a:p>
          <a:p>
            <a:r>
              <a:rPr lang="en-US" altLang="ko-KR" dirty="0" smtClean="0"/>
              <a:t>Backward Propagation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2549" y="85654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0575" y="1399925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3" name="object 2"/>
          <p:cNvSpPr/>
          <p:nvPr/>
        </p:nvSpPr>
        <p:spPr>
          <a:xfrm>
            <a:off x="5147635" y="3271523"/>
            <a:ext cx="3638549" cy="6286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직사각형 24"/>
          <p:cNvSpPr/>
          <p:nvPr/>
        </p:nvSpPr>
        <p:spPr>
          <a:xfrm>
            <a:off x="5174563" y="2800323"/>
            <a:ext cx="2276264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n-US" altLang="ko-KR" b="1" spc="-5" dirty="0" smtClean="0">
                <a:latin typeface="Arial"/>
                <a:cs typeface="Arial"/>
              </a:rPr>
              <a:t>Numerical gradient</a:t>
            </a:r>
            <a:endParaRPr lang="ko-KR" altLang="en-US" dirty="0">
              <a:latin typeface="Arial"/>
              <a:cs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1213" y="1475718"/>
            <a:ext cx="2058897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altLang="ko-KR" b="1" spc="-5" dirty="0" smtClean="0">
                <a:latin typeface="Arial"/>
                <a:cs typeface="Arial"/>
              </a:rPr>
              <a:t>Analytic gradient</a:t>
            </a:r>
            <a:endParaRPr lang="en-US" altLang="ko-KR" spc="-5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2549" y="85654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2049" y="2011925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2647" y="2436125"/>
            <a:ext cx="346947" cy="59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73122" y="2426599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7" y="0"/>
                </a:lnTo>
                <a:lnTo>
                  <a:pt x="365997" y="609599"/>
                </a:lnTo>
                <a:lnTo>
                  <a:pt x="0" y="609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6121" y="1773913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3007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89160" y="1680745"/>
            <a:ext cx="79937" cy="11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42549" y="85654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78013" y="2444229"/>
            <a:ext cx="423146" cy="619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68488" y="2434704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1579" y="2087623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1" y="348501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6165" y="2046837"/>
            <a:ext cx="108517" cy="81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4674" y="1214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5361" y="117693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59" y="1259188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61137" y="1110071"/>
            <a:ext cx="104618" cy="99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61125" y="2436125"/>
            <a:ext cx="457199" cy="742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51600" y="2426599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9"/>
                </a:lnTo>
                <a:lnTo>
                  <a:pt x="0" y="761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900" y="3429575"/>
            <a:ext cx="5049150" cy="90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7137" y="3424812"/>
            <a:ext cx="5059045" cy="911225"/>
          </a:xfrm>
          <a:custGeom>
            <a:avLst/>
            <a:gdLst/>
            <a:ahLst/>
            <a:cxnLst/>
            <a:rect l="l" t="t" r="r" b="b"/>
            <a:pathLst>
              <a:path w="5059045" h="911225">
                <a:moveTo>
                  <a:pt x="0" y="0"/>
                </a:moveTo>
                <a:lnTo>
                  <a:pt x="5058675" y="0"/>
                </a:lnTo>
                <a:lnTo>
                  <a:pt x="5058675" y="911149"/>
                </a:lnTo>
                <a:lnTo>
                  <a:pt x="0" y="911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1998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Optimization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68374" y="844462"/>
            <a:ext cx="3432924" cy="2287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0438" y="1921674"/>
            <a:ext cx="728907" cy="90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325" y="4055642"/>
            <a:ext cx="15627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374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Landscape 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5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public domain 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Walking </a:t>
            </a:r>
            <a:r>
              <a:rPr sz="6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man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image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7"/>
              </a:rPr>
              <a:t> </a:t>
            </a:r>
            <a:r>
              <a:rPr sz="600" spc="-5" dirty="0">
                <a:latin typeface="Arial"/>
                <a:cs typeface="Arial"/>
              </a:rPr>
              <a:t>is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CC0 1.0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6"/>
              </a:rPr>
              <a:t> </a:t>
            </a:r>
            <a:r>
              <a:rPr sz="600" spc="-5" dirty="0">
                <a:latin typeface="Arial"/>
                <a:cs typeface="Arial"/>
              </a:rPr>
              <a:t>public</a:t>
            </a:r>
            <a:r>
              <a:rPr sz="600" spc="-5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23175" y="844475"/>
            <a:ext cx="3041900" cy="22877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8187" y="277627"/>
            <a:ext cx="49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Loss</a:t>
            </a:r>
            <a:r>
              <a:rPr lang="ko-KR" altLang="en-US" dirty="0" smtClean="0"/>
              <a:t>를 줄이는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를 찾아가는 과정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55625" y="3147450"/>
            <a:ext cx="1956899" cy="74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6100" y="313792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9" y="0"/>
                </a:lnTo>
                <a:lnTo>
                  <a:pt x="1975949" y="766229"/>
                </a:lnTo>
                <a:lnTo>
                  <a:pt x="0" y="76622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5575" y="2731358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rule: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8232" y="1382275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2" y="1053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6600" y="1342865"/>
            <a:ext cx="111005" cy="78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1872" y="2436124"/>
            <a:ext cx="457199" cy="61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2347" y="2426599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0312" y="3171387"/>
            <a:ext cx="504455" cy="6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00099" y="3185925"/>
            <a:ext cx="504449" cy="683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2049" y="4559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1300" y="3171387"/>
            <a:ext cx="394145" cy="744636"/>
          </a:xfrm>
          <a:prstGeom prst="rect">
            <a:avLst/>
          </a:prstGeom>
          <a:blipFill>
            <a:blip r:embed="rId3" cstate="print"/>
            <a:srcRect/>
            <a:stretch>
              <a:fillRect l="-268956" r="-144667" b="304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6100" y="313792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9" y="0"/>
                </a:lnTo>
                <a:lnTo>
                  <a:pt x="1975949" y="766229"/>
                </a:lnTo>
                <a:lnTo>
                  <a:pt x="0" y="76622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5575" y="2731358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rule: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8232" y="1382275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2" y="105382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6600" y="1342865"/>
            <a:ext cx="111005" cy="78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1872" y="2436124"/>
            <a:ext cx="457199" cy="61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2347" y="2426599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0312" y="3171387"/>
            <a:ext cx="504455" cy="68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3341" y="3158515"/>
            <a:ext cx="504448" cy="686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그룹 28"/>
          <p:cNvGrpSpPr/>
          <p:nvPr/>
        </p:nvGrpSpPr>
        <p:grpSpPr>
          <a:xfrm>
            <a:off x="176800" y="2726750"/>
            <a:ext cx="4166235" cy="785495"/>
            <a:chOff x="176800" y="2726750"/>
            <a:chExt cx="4166235" cy="785495"/>
          </a:xfrm>
        </p:grpSpPr>
        <p:sp>
          <p:nvSpPr>
            <p:cNvPr id="14" name="object 14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200" y="2892225"/>
              <a:ext cx="942974" cy="457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76774" y="2825550"/>
              <a:ext cx="2047874" cy="5905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8" name="object 5"/>
          <p:cNvSpPr/>
          <p:nvPr/>
        </p:nvSpPr>
        <p:spPr>
          <a:xfrm>
            <a:off x="6019257" y="3153439"/>
            <a:ext cx="381000" cy="713711"/>
          </a:xfrm>
          <a:prstGeom prst="rect">
            <a:avLst/>
          </a:prstGeom>
          <a:blipFill>
            <a:blip r:embed="rId3" cstate="print"/>
            <a:srcRect/>
            <a:stretch>
              <a:fillRect l="-156301" t="-1" r="-257323" b="-468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5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5950" y="154675"/>
            <a:ext cx="4510700" cy="205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01187" y="149912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25" y="0"/>
                </a:lnTo>
                <a:lnTo>
                  <a:pt x="4520225" y="2066249"/>
                </a:lnTo>
                <a:lnTo>
                  <a:pt x="0" y="20662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7327" y="642553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22" y="1793446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1957" y="591540"/>
            <a:ext cx="109995" cy="88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62701" y="2435999"/>
            <a:ext cx="426474" cy="61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53176" y="2426474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9"/>
                </a:lnTo>
                <a:lnTo>
                  <a:pt x="0" y="638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800" y="2726750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9" y="0"/>
                </a:lnTo>
                <a:lnTo>
                  <a:pt x="4166099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299" y="181917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100" y="0"/>
                </a:lnTo>
                <a:lnTo>
                  <a:pt x="4166100" y="785399"/>
                </a:lnTo>
                <a:lnTo>
                  <a:pt x="0" y="785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275" y="689625"/>
            <a:ext cx="2838449" cy="43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149" y="1222983"/>
            <a:ext cx="316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x = -2, y = </a:t>
            </a: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5,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z =</a:t>
            </a:r>
            <a:r>
              <a:rPr sz="2400" spc="-1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761C"/>
                </a:solidFill>
                <a:latin typeface="Arial"/>
                <a:cs typeface="Arial"/>
              </a:rPr>
              <a:t>-4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3387" y="1998350"/>
            <a:ext cx="1409699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9200" y="2892225"/>
            <a:ext cx="942974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6774" y="2825550"/>
            <a:ext cx="2047874" cy="590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23437" y="1884050"/>
            <a:ext cx="2009774" cy="619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9499" y="3739183"/>
            <a:ext cx="819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Want: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04800" y="3621425"/>
            <a:ext cx="1565691" cy="619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6125" y="139065"/>
            <a:ext cx="4040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Backpropagation: </a:t>
            </a:r>
            <a:r>
              <a:rPr sz="2000" dirty="0"/>
              <a:t>a simple</a:t>
            </a:r>
            <a:r>
              <a:rPr sz="2000" spc="-105" dirty="0"/>
              <a:t> </a:t>
            </a:r>
            <a:r>
              <a:rPr sz="2000" spc="-5" dirty="0"/>
              <a:t>example</a:t>
            </a:r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219288" y="2731358"/>
            <a:ext cx="1976120" cy="1258387"/>
            <a:chOff x="5219288" y="2731358"/>
            <a:chExt cx="1976120" cy="1258387"/>
          </a:xfrm>
        </p:grpSpPr>
        <p:sp>
          <p:nvSpPr>
            <p:cNvPr id="8" name="object 8"/>
            <p:cNvSpPr/>
            <p:nvPr/>
          </p:nvSpPr>
          <p:spPr>
            <a:xfrm>
              <a:off x="5251024" y="3183117"/>
              <a:ext cx="927843" cy="806628"/>
            </a:xfrm>
            <a:prstGeom prst="rect">
              <a:avLst/>
            </a:prstGeom>
            <a:blipFill>
              <a:blip r:embed="rId11" cstate="print"/>
              <a:srcRect/>
              <a:stretch>
                <a:fillRect r="-110908" b="7370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9288" y="3129022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615575" y="2731358"/>
              <a:ext cx="149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solidFill>
                    <a:srgbClr val="37761C"/>
                  </a:solidFill>
                  <a:latin typeface="Arial"/>
                  <a:cs typeface="Arial"/>
                </a:rPr>
                <a:t>Chain</a:t>
              </a:r>
              <a:r>
                <a:rPr sz="2400" spc="-85" dirty="0">
                  <a:solidFill>
                    <a:srgbClr val="37761C"/>
                  </a:solidFill>
                  <a:latin typeface="Arial"/>
                  <a:cs typeface="Arial"/>
                </a:rPr>
                <a:t> </a:t>
              </a:r>
              <a:r>
                <a:rPr sz="2400" dirty="0">
                  <a:solidFill>
                    <a:srgbClr val="37761C"/>
                  </a:solidFill>
                  <a:latin typeface="Arial"/>
                  <a:cs typeface="Arial"/>
                </a:rPr>
                <a:t>rule: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25" name="object 8"/>
            <p:cNvSpPr/>
            <p:nvPr/>
          </p:nvSpPr>
          <p:spPr>
            <a:xfrm>
              <a:off x="6149632" y="3164958"/>
              <a:ext cx="470304" cy="730509"/>
            </a:xfrm>
            <a:prstGeom prst="rect">
              <a:avLst/>
            </a:prstGeom>
            <a:blipFill>
              <a:blip r:embed="rId11" cstate="print"/>
              <a:srcRect/>
              <a:stretch>
                <a:fillRect l="-316092" b="-22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8"/>
            <p:cNvSpPr/>
            <p:nvPr/>
          </p:nvSpPr>
          <p:spPr>
            <a:xfrm>
              <a:off x="6588998" y="3139525"/>
              <a:ext cx="533400" cy="755788"/>
            </a:xfrm>
            <a:prstGeom prst="rect">
              <a:avLst/>
            </a:prstGeom>
            <a:blipFill>
              <a:blip r:embed="rId11" cstate="print"/>
              <a:srcRect/>
              <a:stretch>
                <a:fillRect l="-177478" t="-1" r="-89393" b="1139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26167" y="1838303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89436" y="2392634"/>
            <a:ext cx="105500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9436" y="2392634"/>
            <a:ext cx="105500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4936" y="609978"/>
            <a:ext cx="110888" cy="822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9436" y="2392634"/>
            <a:ext cx="105500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2510" y="3189279"/>
            <a:ext cx="2132705" cy="13204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5924" y="3671226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700" y="0"/>
                </a:lnTo>
                <a:lnTo>
                  <a:pt x="766800" y="602999"/>
                </a:lnTo>
                <a:lnTo>
                  <a:pt x="209099" y="796199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4936" y="609978"/>
            <a:ext cx="110888" cy="822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0439" y="3105100"/>
            <a:ext cx="2310130" cy="796290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5" y="0"/>
                </a:moveTo>
                <a:lnTo>
                  <a:pt x="0" y="7958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79" y="3861689"/>
            <a:ext cx="111035" cy="785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49474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4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/>
              <a:t>f</a:t>
            </a:r>
          </a:p>
        </p:txBody>
      </p:sp>
      <p:sp>
        <p:nvSpPr>
          <p:cNvPr id="5" name="object 5"/>
          <p:cNvSpPr/>
          <p:nvPr/>
        </p:nvSpPr>
        <p:spPr>
          <a:xfrm>
            <a:off x="702175" y="3012748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2973411"/>
            <a:ext cx="111023" cy="78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47077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321145"/>
            <a:ext cx="110918" cy="81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2420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201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233100"/>
            <a:ext cx="352424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22357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061025"/>
            <a:ext cx="295274" cy="361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051499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1758700"/>
            <a:ext cx="314324" cy="30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17491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85412" y="2433624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9436" y="2392634"/>
            <a:ext cx="105500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64987" y="2555187"/>
            <a:ext cx="514349" cy="676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5462" y="25456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8762" y="1290437"/>
            <a:ext cx="485774" cy="638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9237" y="12809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8762" y="2493037"/>
            <a:ext cx="409574" cy="7048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9237" y="24835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9525" y="712036"/>
            <a:ext cx="2129399" cy="1553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739" y="741541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9" y="260400"/>
                </a:lnTo>
                <a:lnTo>
                  <a:pt x="529799" y="833100"/>
                </a:lnTo>
                <a:lnTo>
                  <a:pt x="0" y="572700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2510" y="3189279"/>
            <a:ext cx="2132705" cy="13204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5924" y="3671226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700" y="0"/>
                </a:lnTo>
                <a:lnTo>
                  <a:pt x="766800" y="602999"/>
                </a:lnTo>
                <a:lnTo>
                  <a:pt x="209099" y="796199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0" y="1125539"/>
                </a:moveTo>
                <a:lnTo>
                  <a:pt x="0" y="0"/>
                </a:lnTo>
                <a:lnTo>
                  <a:pt x="1118892" y="0"/>
                </a:lnTo>
                <a:lnTo>
                  <a:pt x="1098422" y="60340"/>
                </a:lnTo>
                <a:lnTo>
                  <a:pt x="1082338" y="102963"/>
                </a:lnTo>
                <a:lnTo>
                  <a:pt x="1065184" y="145047"/>
                </a:lnTo>
                <a:lnTo>
                  <a:pt x="1046976" y="186577"/>
                </a:lnTo>
                <a:lnTo>
                  <a:pt x="1027730" y="227536"/>
                </a:lnTo>
                <a:lnTo>
                  <a:pt x="1007463" y="267907"/>
                </a:lnTo>
                <a:lnTo>
                  <a:pt x="986193" y="307675"/>
                </a:lnTo>
                <a:lnTo>
                  <a:pt x="963935" y="346821"/>
                </a:lnTo>
                <a:lnTo>
                  <a:pt x="940706" y="385329"/>
                </a:lnTo>
                <a:lnTo>
                  <a:pt x="916524" y="423183"/>
                </a:lnTo>
                <a:lnTo>
                  <a:pt x="891403" y="460366"/>
                </a:lnTo>
                <a:lnTo>
                  <a:pt x="865362" y="496862"/>
                </a:lnTo>
                <a:lnTo>
                  <a:pt x="838417" y="532653"/>
                </a:lnTo>
                <a:lnTo>
                  <a:pt x="810585" y="567723"/>
                </a:lnTo>
                <a:lnTo>
                  <a:pt x="781881" y="602056"/>
                </a:lnTo>
                <a:lnTo>
                  <a:pt x="752324" y="635635"/>
                </a:lnTo>
                <a:lnTo>
                  <a:pt x="721928" y="668442"/>
                </a:lnTo>
                <a:lnTo>
                  <a:pt x="690713" y="700463"/>
                </a:lnTo>
                <a:lnTo>
                  <a:pt x="658692" y="731679"/>
                </a:lnTo>
                <a:lnTo>
                  <a:pt x="625885" y="762074"/>
                </a:lnTo>
                <a:lnTo>
                  <a:pt x="592306" y="791631"/>
                </a:lnTo>
                <a:lnTo>
                  <a:pt x="557973" y="820335"/>
                </a:lnTo>
                <a:lnTo>
                  <a:pt x="522903" y="848167"/>
                </a:lnTo>
                <a:lnTo>
                  <a:pt x="487112" y="875112"/>
                </a:lnTo>
                <a:lnTo>
                  <a:pt x="450616" y="901153"/>
                </a:lnTo>
                <a:lnTo>
                  <a:pt x="413433" y="926274"/>
                </a:lnTo>
                <a:lnTo>
                  <a:pt x="375579" y="950456"/>
                </a:lnTo>
                <a:lnTo>
                  <a:pt x="337070" y="973685"/>
                </a:lnTo>
                <a:lnTo>
                  <a:pt x="297924" y="995943"/>
                </a:lnTo>
                <a:lnTo>
                  <a:pt x="258157" y="1017214"/>
                </a:lnTo>
                <a:lnTo>
                  <a:pt x="217786" y="1037480"/>
                </a:lnTo>
                <a:lnTo>
                  <a:pt x="176827" y="1056726"/>
                </a:lnTo>
                <a:lnTo>
                  <a:pt x="135297" y="1074934"/>
                </a:lnTo>
                <a:lnTo>
                  <a:pt x="93213" y="1092088"/>
                </a:lnTo>
                <a:lnTo>
                  <a:pt x="50590" y="1108172"/>
                </a:lnTo>
                <a:lnTo>
                  <a:pt x="7447" y="1123168"/>
                </a:lnTo>
                <a:lnTo>
                  <a:pt x="0" y="112553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2" y="0"/>
                </a:moveTo>
                <a:lnTo>
                  <a:pt x="1098422" y="60340"/>
                </a:lnTo>
                <a:lnTo>
                  <a:pt x="1082338" y="102963"/>
                </a:lnTo>
                <a:lnTo>
                  <a:pt x="1065184" y="145047"/>
                </a:lnTo>
                <a:lnTo>
                  <a:pt x="1046976" y="186577"/>
                </a:lnTo>
                <a:lnTo>
                  <a:pt x="1027730" y="227536"/>
                </a:lnTo>
                <a:lnTo>
                  <a:pt x="1007463" y="267907"/>
                </a:lnTo>
                <a:lnTo>
                  <a:pt x="986193" y="307675"/>
                </a:lnTo>
                <a:lnTo>
                  <a:pt x="963935" y="346821"/>
                </a:lnTo>
                <a:lnTo>
                  <a:pt x="940706" y="385329"/>
                </a:lnTo>
                <a:lnTo>
                  <a:pt x="916524" y="423183"/>
                </a:lnTo>
                <a:lnTo>
                  <a:pt x="891403" y="460366"/>
                </a:lnTo>
                <a:lnTo>
                  <a:pt x="865362" y="496862"/>
                </a:lnTo>
                <a:lnTo>
                  <a:pt x="838417" y="532653"/>
                </a:lnTo>
                <a:lnTo>
                  <a:pt x="810585" y="567723"/>
                </a:lnTo>
                <a:lnTo>
                  <a:pt x="781881" y="602056"/>
                </a:lnTo>
                <a:lnTo>
                  <a:pt x="752324" y="635635"/>
                </a:lnTo>
                <a:lnTo>
                  <a:pt x="721928" y="668442"/>
                </a:lnTo>
                <a:lnTo>
                  <a:pt x="690713" y="700463"/>
                </a:lnTo>
                <a:lnTo>
                  <a:pt x="658692" y="731679"/>
                </a:lnTo>
                <a:lnTo>
                  <a:pt x="625885" y="762074"/>
                </a:lnTo>
                <a:lnTo>
                  <a:pt x="592306" y="791631"/>
                </a:lnTo>
                <a:lnTo>
                  <a:pt x="557973" y="820335"/>
                </a:lnTo>
                <a:lnTo>
                  <a:pt x="522903" y="848167"/>
                </a:lnTo>
                <a:lnTo>
                  <a:pt x="487112" y="875112"/>
                </a:lnTo>
                <a:lnTo>
                  <a:pt x="450616" y="901153"/>
                </a:lnTo>
                <a:lnTo>
                  <a:pt x="413433" y="926274"/>
                </a:lnTo>
                <a:lnTo>
                  <a:pt x="375579" y="950456"/>
                </a:lnTo>
                <a:lnTo>
                  <a:pt x="337070" y="973685"/>
                </a:lnTo>
                <a:lnTo>
                  <a:pt x="297924" y="995943"/>
                </a:lnTo>
                <a:lnTo>
                  <a:pt x="258157" y="1017214"/>
                </a:lnTo>
                <a:lnTo>
                  <a:pt x="217786" y="1037480"/>
                </a:lnTo>
                <a:lnTo>
                  <a:pt x="176827" y="1056726"/>
                </a:lnTo>
                <a:lnTo>
                  <a:pt x="135297" y="1074934"/>
                </a:lnTo>
                <a:lnTo>
                  <a:pt x="93213" y="1092088"/>
                </a:lnTo>
                <a:lnTo>
                  <a:pt x="50590" y="1108172"/>
                </a:lnTo>
                <a:lnTo>
                  <a:pt x="7447" y="1123168"/>
                </a:lnTo>
                <a:lnTo>
                  <a:pt x="0" y="112553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2973422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523784" y="2170077"/>
                </a:moveTo>
                <a:lnTo>
                  <a:pt x="0" y="2170077"/>
                </a:lnTo>
                <a:lnTo>
                  <a:pt x="0" y="0"/>
                </a:lnTo>
                <a:lnTo>
                  <a:pt x="43085" y="33134"/>
                </a:lnTo>
                <a:lnTo>
                  <a:pt x="81157" y="64330"/>
                </a:lnTo>
                <a:lnTo>
                  <a:pt x="118416" y="96657"/>
                </a:lnTo>
                <a:lnTo>
                  <a:pt x="154835" y="130105"/>
                </a:lnTo>
                <a:lnTo>
                  <a:pt x="190388" y="164664"/>
                </a:lnTo>
                <a:lnTo>
                  <a:pt x="224946" y="200216"/>
                </a:lnTo>
                <a:lnTo>
                  <a:pt x="258395" y="236635"/>
                </a:lnTo>
                <a:lnTo>
                  <a:pt x="290722" y="273894"/>
                </a:lnTo>
                <a:lnTo>
                  <a:pt x="321917" y="311966"/>
                </a:lnTo>
                <a:lnTo>
                  <a:pt x="351969" y="350825"/>
                </a:lnTo>
                <a:lnTo>
                  <a:pt x="380867" y="390444"/>
                </a:lnTo>
                <a:lnTo>
                  <a:pt x="408599" y="430796"/>
                </a:lnTo>
                <a:lnTo>
                  <a:pt x="435155" y="471855"/>
                </a:lnTo>
                <a:lnTo>
                  <a:pt x="460523" y="513593"/>
                </a:lnTo>
                <a:lnTo>
                  <a:pt x="484693" y="555984"/>
                </a:lnTo>
                <a:lnTo>
                  <a:pt x="507653" y="599002"/>
                </a:lnTo>
                <a:lnTo>
                  <a:pt x="529393" y="642619"/>
                </a:lnTo>
                <a:lnTo>
                  <a:pt x="549901" y="686809"/>
                </a:lnTo>
                <a:lnTo>
                  <a:pt x="569165" y="731545"/>
                </a:lnTo>
                <a:lnTo>
                  <a:pt x="587176" y="776800"/>
                </a:lnTo>
                <a:lnTo>
                  <a:pt x="603922" y="822549"/>
                </a:lnTo>
                <a:lnTo>
                  <a:pt x="619392" y="868763"/>
                </a:lnTo>
                <a:lnTo>
                  <a:pt x="633575" y="915416"/>
                </a:lnTo>
                <a:lnTo>
                  <a:pt x="646459" y="962482"/>
                </a:lnTo>
                <a:lnTo>
                  <a:pt x="658035" y="1009933"/>
                </a:lnTo>
                <a:lnTo>
                  <a:pt x="668289" y="1057744"/>
                </a:lnTo>
                <a:lnTo>
                  <a:pt x="677213" y="1105887"/>
                </a:lnTo>
                <a:lnTo>
                  <a:pt x="684794" y="1154335"/>
                </a:lnTo>
                <a:lnTo>
                  <a:pt x="691021" y="1203063"/>
                </a:lnTo>
                <a:lnTo>
                  <a:pt x="695884" y="1252042"/>
                </a:lnTo>
                <a:lnTo>
                  <a:pt x="699371" y="1301248"/>
                </a:lnTo>
                <a:lnTo>
                  <a:pt x="701472" y="1350651"/>
                </a:lnTo>
                <a:lnTo>
                  <a:pt x="702174" y="1400227"/>
                </a:lnTo>
                <a:lnTo>
                  <a:pt x="701525" y="1448324"/>
                </a:lnTo>
                <a:lnTo>
                  <a:pt x="699589" y="1496099"/>
                </a:lnTo>
                <a:lnTo>
                  <a:pt x="696382" y="1543537"/>
                </a:lnTo>
                <a:lnTo>
                  <a:pt x="691921" y="1590620"/>
                </a:lnTo>
                <a:lnTo>
                  <a:pt x="686223" y="1637332"/>
                </a:lnTo>
                <a:lnTo>
                  <a:pt x="679305" y="1683656"/>
                </a:lnTo>
                <a:lnTo>
                  <a:pt x="671182" y="1729576"/>
                </a:lnTo>
                <a:lnTo>
                  <a:pt x="661872" y="1775075"/>
                </a:lnTo>
                <a:lnTo>
                  <a:pt x="651392" y="1820135"/>
                </a:lnTo>
                <a:lnTo>
                  <a:pt x="639757" y="1864742"/>
                </a:lnTo>
                <a:lnTo>
                  <a:pt x="626986" y="1908877"/>
                </a:lnTo>
                <a:lnTo>
                  <a:pt x="613093" y="1952525"/>
                </a:lnTo>
                <a:lnTo>
                  <a:pt x="598097" y="1995668"/>
                </a:lnTo>
                <a:lnTo>
                  <a:pt x="582013" y="2038290"/>
                </a:lnTo>
                <a:lnTo>
                  <a:pt x="564859" y="2080374"/>
                </a:lnTo>
                <a:lnTo>
                  <a:pt x="546651" y="2121905"/>
                </a:lnTo>
                <a:lnTo>
                  <a:pt x="527405" y="2162864"/>
                </a:lnTo>
                <a:lnTo>
                  <a:pt x="523784" y="217007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973422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4"/>
                </a:lnTo>
                <a:lnTo>
                  <a:pt x="81157" y="64330"/>
                </a:lnTo>
                <a:lnTo>
                  <a:pt x="118416" y="96657"/>
                </a:lnTo>
                <a:lnTo>
                  <a:pt x="154835" y="130105"/>
                </a:lnTo>
                <a:lnTo>
                  <a:pt x="190388" y="164664"/>
                </a:lnTo>
                <a:lnTo>
                  <a:pt x="224946" y="200216"/>
                </a:lnTo>
                <a:lnTo>
                  <a:pt x="258395" y="236635"/>
                </a:lnTo>
                <a:lnTo>
                  <a:pt x="290722" y="273894"/>
                </a:lnTo>
                <a:lnTo>
                  <a:pt x="321917" y="311966"/>
                </a:lnTo>
                <a:lnTo>
                  <a:pt x="351969" y="350825"/>
                </a:lnTo>
                <a:lnTo>
                  <a:pt x="380867" y="390444"/>
                </a:lnTo>
                <a:lnTo>
                  <a:pt x="408599" y="430796"/>
                </a:lnTo>
                <a:lnTo>
                  <a:pt x="435155" y="471855"/>
                </a:lnTo>
                <a:lnTo>
                  <a:pt x="460523" y="513593"/>
                </a:lnTo>
                <a:lnTo>
                  <a:pt x="484693" y="555984"/>
                </a:lnTo>
                <a:lnTo>
                  <a:pt x="507653" y="599002"/>
                </a:lnTo>
                <a:lnTo>
                  <a:pt x="529393" y="642619"/>
                </a:lnTo>
                <a:lnTo>
                  <a:pt x="549901" y="686809"/>
                </a:lnTo>
                <a:lnTo>
                  <a:pt x="569165" y="731545"/>
                </a:lnTo>
                <a:lnTo>
                  <a:pt x="587176" y="776800"/>
                </a:lnTo>
                <a:lnTo>
                  <a:pt x="603922" y="822549"/>
                </a:lnTo>
                <a:lnTo>
                  <a:pt x="619392" y="868763"/>
                </a:lnTo>
                <a:lnTo>
                  <a:pt x="633575" y="915416"/>
                </a:lnTo>
                <a:lnTo>
                  <a:pt x="646459" y="962482"/>
                </a:lnTo>
                <a:lnTo>
                  <a:pt x="658035" y="1009933"/>
                </a:lnTo>
                <a:lnTo>
                  <a:pt x="668289" y="1057744"/>
                </a:lnTo>
                <a:lnTo>
                  <a:pt x="677213" y="1105887"/>
                </a:lnTo>
                <a:lnTo>
                  <a:pt x="684794" y="1154335"/>
                </a:lnTo>
                <a:lnTo>
                  <a:pt x="691021" y="1203063"/>
                </a:lnTo>
                <a:lnTo>
                  <a:pt x="695884" y="1252042"/>
                </a:lnTo>
                <a:lnTo>
                  <a:pt x="699371" y="1301248"/>
                </a:lnTo>
                <a:lnTo>
                  <a:pt x="701472" y="1350651"/>
                </a:lnTo>
                <a:lnTo>
                  <a:pt x="702174" y="1400227"/>
                </a:lnTo>
                <a:lnTo>
                  <a:pt x="701525" y="1448324"/>
                </a:lnTo>
                <a:lnTo>
                  <a:pt x="699589" y="1496099"/>
                </a:lnTo>
                <a:lnTo>
                  <a:pt x="696382" y="1543537"/>
                </a:lnTo>
                <a:lnTo>
                  <a:pt x="691921" y="1590620"/>
                </a:lnTo>
                <a:lnTo>
                  <a:pt x="686223" y="1637332"/>
                </a:lnTo>
                <a:lnTo>
                  <a:pt x="679305" y="1683656"/>
                </a:lnTo>
                <a:lnTo>
                  <a:pt x="671182" y="1729576"/>
                </a:lnTo>
                <a:lnTo>
                  <a:pt x="661872" y="1775075"/>
                </a:lnTo>
                <a:lnTo>
                  <a:pt x="651392" y="1820135"/>
                </a:lnTo>
                <a:lnTo>
                  <a:pt x="639757" y="1864742"/>
                </a:lnTo>
                <a:lnTo>
                  <a:pt x="626986" y="1908877"/>
                </a:lnTo>
                <a:lnTo>
                  <a:pt x="613093" y="1952525"/>
                </a:lnTo>
                <a:lnTo>
                  <a:pt x="598097" y="1995668"/>
                </a:lnTo>
                <a:lnTo>
                  <a:pt x="582013" y="2038290"/>
                </a:lnTo>
                <a:lnTo>
                  <a:pt x="564859" y="2080374"/>
                </a:lnTo>
                <a:lnTo>
                  <a:pt x="546651" y="2121905"/>
                </a:lnTo>
                <a:lnTo>
                  <a:pt x="527405" y="2162864"/>
                </a:lnTo>
                <a:lnTo>
                  <a:pt x="523784" y="2170077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3811" y="653814"/>
            <a:ext cx="2050414" cy="886460"/>
          </a:xfrm>
          <a:custGeom>
            <a:avLst/>
            <a:gdLst/>
            <a:ahLst/>
            <a:cxnLst/>
            <a:rect l="l" t="t" r="r" b="b"/>
            <a:pathLst>
              <a:path w="2050414" h="886460">
                <a:moveTo>
                  <a:pt x="2049988" y="88643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4936" y="609978"/>
            <a:ext cx="110888" cy="822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0439" y="3105100"/>
            <a:ext cx="2310130" cy="796290"/>
          </a:xfrm>
          <a:custGeom>
            <a:avLst/>
            <a:gdLst/>
            <a:ahLst/>
            <a:cxnLst/>
            <a:rect l="l" t="t" r="r" b="b"/>
            <a:pathLst>
              <a:path w="2310130" h="796289">
                <a:moveTo>
                  <a:pt x="2309635" y="0"/>
                </a:moveTo>
                <a:lnTo>
                  <a:pt x="0" y="7958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9179" y="3861689"/>
            <a:ext cx="111035" cy="785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324" y="10788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7324" y="20681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086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62" y="103243"/>
            <a:ext cx="2238375" cy="933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5" y="964400"/>
            <a:ext cx="1820589" cy="11791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84635" y="894158"/>
            <a:ext cx="195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744144"/>
            <a:ext cx="363854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400" y="1809750"/>
            <a:ext cx="8096250" cy="1500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n-US" sz="2000" b="1" spc="-5" dirty="0" smtClean="0">
                <a:latin typeface="Arial"/>
                <a:cs typeface="Arial"/>
              </a:rPr>
              <a:t>Numerical gradient</a:t>
            </a:r>
            <a:r>
              <a:rPr lang="en-US" sz="2000" spc="-5" dirty="0">
                <a:latin typeface="Arial"/>
                <a:cs typeface="Arial"/>
              </a:rPr>
              <a:t>: </a:t>
            </a:r>
            <a:r>
              <a:rPr lang="en-US" sz="2000" dirty="0">
                <a:latin typeface="Arial"/>
                <a:cs typeface="Arial"/>
              </a:rPr>
              <a:t>slow </a:t>
            </a:r>
            <a:r>
              <a:rPr lang="en-US" sz="2000" spc="-5" dirty="0">
                <a:latin typeface="Arial"/>
                <a:cs typeface="Arial"/>
              </a:rPr>
              <a:t>:(, approximate :(, easy to write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5" dirty="0" smtClean="0">
                <a:latin typeface="Arial"/>
                <a:cs typeface="Arial"/>
              </a:rPr>
              <a:t>:)</a:t>
            </a:r>
          </a:p>
          <a:p>
            <a:pPr marL="12700">
              <a:lnSpc>
                <a:spcPts val="2865"/>
              </a:lnSpc>
            </a:pPr>
            <a:endParaRPr lang="en-US" sz="2000" b="1" spc="-5" dirty="0" smtClean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endParaRPr lang="en-US" sz="2000" b="1" spc="-5" dirty="0" smtClean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lang="en-US" sz="2000" b="1" spc="-5" dirty="0" smtClean="0">
                <a:latin typeface="Arial"/>
                <a:cs typeface="Arial"/>
              </a:rPr>
              <a:t>Analytic gradient</a:t>
            </a:r>
            <a:r>
              <a:rPr lang="en-US" sz="2000" spc="-5" dirty="0" smtClean="0">
                <a:latin typeface="Arial"/>
                <a:cs typeface="Arial"/>
              </a:rPr>
              <a:t>: fast :), exact :), error-prone</a:t>
            </a:r>
            <a:r>
              <a:rPr lang="en-US" sz="2000" spc="-40" dirty="0" smtClean="0">
                <a:latin typeface="Arial"/>
                <a:cs typeface="Arial"/>
              </a:rPr>
              <a:t> </a:t>
            </a:r>
            <a:r>
              <a:rPr lang="en-US" sz="2000" spc="-5" dirty="0" smtClean="0">
                <a:latin typeface="Arial"/>
                <a:cs typeface="Arial"/>
              </a:rPr>
              <a:t>:(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2728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Gradient</a:t>
            </a:r>
            <a:r>
              <a:rPr sz="2800" spc="-95" dirty="0"/>
              <a:t> </a:t>
            </a:r>
            <a:r>
              <a:rPr sz="2800" spc="-5" dirty="0"/>
              <a:t>descent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7324" y="10788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20681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7950" y="2056525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875" y="3197274"/>
            <a:ext cx="4222750" cy="657225"/>
          </a:xfrm>
          <a:custGeom>
            <a:avLst/>
            <a:gdLst/>
            <a:ahLst/>
            <a:cxnLst/>
            <a:rect l="l" t="t" r="r" b="b"/>
            <a:pathLst>
              <a:path w="4222750" h="657225">
                <a:moveTo>
                  <a:pt x="0" y="0"/>
                </a:moveTo>
                <a:lnTo>
                  <a:pt x="4222199" y="0"/>
                </a:lnTo>
                <a:lnTo>
                  <a:pt x="4222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8809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40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019800" y="2952750"/>
            <a:ext cx="2590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7950" y="2056525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875" y="3197274"/>
            <a:ext cx="4222750" cy="657225"/>
          </a:xfrm>
          <a:custGeom>
            <a:avLst/>
            <a:gdLst/>
            <a:ahLst/>
            <a:cxnLst/>
            <a:rect l="l" t="t" r="r" b="b"/>
            <a:pathLst>
              <a:path w="4222750" h="657225">
                <a:moveTo>
                  <a:pt x="0" y="0"/>
                </a:moveTo>
                <a:lnTo>
                  <a:pt x="4222199" y="0"/>
                </a:lnTo>
                <a:lnTo>
                  <a:pt x="4222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2100" y="1573468"/>
            <a:ext cx="1776953" cy="339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29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875" y="3818299"/>
            <a:ext cx="4222750" cy="519430"/>
          </a:xfrm>
          <a:custGeom>
            <a:avLst/>
            <a:gdLst/>
            <a:ahLst/>
            <a:cxnLst/>
            <a:rect l="l" t="t" r="r" b="b"/>
            <a:pathLst>
              <a:path w="4222750" h="519429">
                <a:moveTo>
                  <a:pt x="0" y="0"/>
                </a:moveTo>
                <a:lnTo>
                  <a:pt x="4222199" y="0"/>
                </a:lnTo>
                <a:lnTo>
                  <a:pt x="4222199" y="518999"/>
                </a:lnTo>
                <a:lnTo>
                  <a:pt x="0" y="5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424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29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40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875" y="3818299"/>
            <a:ext cx="4222750" cy="519430"/>
          </a:xfrm>
          <a:custGeom>
            <a:avLst/>
            <a:gdLst/>
            <a:ahLst/>
            <a:cxnLst/>
            <a:rect l="l" t="t" r="r" b="b"/>
            <a:pathLst>
              <a:path w="4222750" h="519429">
                <a:moveTo>
                  <a:pt x="0" y="0"/>
                </a:moveTo>
                <a:lnTo>
                  <a:pt x="4222199" y="0"/>
                </a:lnTo>
                <a:lnTo>
                  <a:pt x="4222199" y="518999"/>
                </a:lnTo>
                <a:lnTo>
                  <a:pt x="0" y="518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98775" y="1656575"/>
            <a:ext cx="2101912" cy="291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47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650" y="3277899"/>
            <a:ext cx="4032250" cy="541020"/>
          </a:xfrm>
          <a:custGeom>
            <a:avLst/>
            <a:gdLst/>
            <a:ahLst/>
            <a:cxnLst/>
            <a:rect l="l" t="t" r="r" b="b"/>
            <a:pathLst>
              <a:path w="4032250" h="541020">
                <a:moveTo>
                  <a:pt x="0" y="0"/>
                </a:moveTo>
                <a:lnTo>
                  <a:pt x="4031699" y="0"/>
                </a:lnTo>
                <a:lnTo>
                  <a:pt x="4031699" y="540599"/>
                </a:lnTo>
                <a:lnTo>
                  <a:pt x="0" y="5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749" y="245842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4775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650" y="3277899"/>
            <a:ext cx="4032250" cy="541020"/>
          </a:xfrm>
          <a:custGeom>
            <a:avLst/>
            <a:gdLst/>
            <a:ahLst/>
            <a:cxnLst/>
            <a:rect l="l" t="t" r="r" b="b"/>
            <a:pathLst>
              <a:path w="4032250" h="541020">
                <a:moveTo>
                  <a:pt x="0" y="0"/>
                </a:moveTo>
                <a:lnTo>
                  <a:pt x="4031699" y="0"/>
                </a:lnTo>
                <a:lnTo>
                  <a:pt x="4031699" y="540599"/>
                </a:lnTo>
                <a:lnTo>
                  <a:pt x="0" y="540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2829" y="1573476"/>
            <a:ext cx="2526749" cy="323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4506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99" y="3792835"/>
            <a:ext cx="3994785" cy="601345"/>
          </a:xfrm>
          <a:custGeom>
            <a:avLst/>
            <a:gdLst/>
            <a:ahLst/>
            <a:cxnLst/>
            <a:rect l="l" t="t" r="r" b="b"/>
            <a:pathLst>
              <a:path w="3994785" h="601345">
                <a:moveTo>
                  <a:pt x="0" y="0"/>
                </a:moveTo>
                <a:lnTo>
                  <a:pt x="3994199" y="0"/>
                </a:lnTo>
                <a:lnTo>
                  <a:pt x="3994199" y="600899"/>
                </a:lnTo>
                <a:lnTo>
                  <a:pt x="0" y="600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8074" y="2458419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4506" y="2047700"/>
            <a:ext cx="1297940" cy="714375"/>
          </a:xfrm>
          <a:custGeom>
            <a:avLst/>
            <a:gdLst/>
            <a:ahLst/>
            <a:cxnLst/>
            <a:rect l="l" t="t" r="r" b="b"/>
            <a:pathLst>
              <a:path w="1297939" h="714375">
                <a:moveTo>
                  <a:pt x="0" y="0"/>
                </a:moveTo>
                <a:lnTo>
                  <a:pt x="1297499" y="0"/>
                </a:lnTo>
                <a:lnTo>
                  <a:pt x="1297499" y="714299"/>
                </a:lnTo>
                <a:lnTo>
                  <a:pt x="0" y="71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99" y="3792835"/>
            <a:ext cx="3994785" cy="601345"/>
          </a:xfrm>
          <a:custGeom>
            <a:avLst/>
            <a:gdLst/>
            <a:ahLst/>
            <a:cxnLst/>
            <a:rect l="l" t="t" r="r" b="b"/>
            <a:pathLst>
              <a:path w="3994785" h="601345">
                <a:moveTo>
                  <a:pt x="0" y="0"/>
                </a:moveTo>
                <a:lnTo>
                  <a:pt x="3994199" y="0"/>
                </a:lnTo>
                <a:lnTo>
                  <a:pt x="3994199" y="600899"/>
                </a:lnTo>
                <a:lnTo>
                  <a:pt x="0" y="600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3050" y="1650663"/>
            <a:ext cx="1541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(-1) * (-0.20) =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0.20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3375" y="1571075"/>
            <a:ext cx="1209675" cy="1252855"/>
          </a:xfrm>
          <a:custGeom>
            <a:avLst/>
            <a:gdLst/>
            <a:ahLst/>
            <a:cxnLst/>
            <a:rect l="l" t="t" r="r" b="b"/>
            <a:pathLst>
              <a:path w="1209675" h="1252855">
                <a:moveTo>
                  <a:pt x="0" y="0"/>
                </a:moveTo>
                <a:lnTo>
                  <a:pt x="1209299" y="0"/>
                </a:lnTo>
                <a:lnTo>
                  <a:pt x="1209299" y="1252799"/>
                </a:lnTo>
                <a:lnTo>
                  <a:pt x="0" y="1252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0724" y="2744975"/>
            <a:ext cx="795655" cy="600710"/>
          </a:xfrm>
          <a:custGeom>
            <a:avLst/>
            <a:gdLst/>
            <a:ahLst/>
            <a:cxnLst/>
            <a:rect l="l" t="t" r="r" b="b"/>
            <a:pathLst>
              <a:path w="795655" h="600710">
                <a:moveTo>
                  <a:pt x="0" y="0"/>
                </a:moveTo>
                <a:lnTo>
                  <a:pt x="795299" y="0"/>
                </a:lnTo>
                <a:lnTo>
                  <a:pt x="795299" y="600299"/>
                </a:lnTo>
                <a:lnTo>
                  <a:pt x="0" y="600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30871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675" y="184057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755437" y="1047284"/>
            <a:ext cx="2815955" cy="614476"/>
            <a:chOff x="4651645" y="956599"/>
            <a:chExt cx="4166235" cy="785495"/>
          </a:xfrm>
        </p:grpSpPr>
        <p:sp>
          <p:nvSpPr>
            <p:cNvPr id="23" name="object 12"/>
            <p:cNvSpPr/>
            <p:nvPr/>
          </p:nvSpPr>
          <p:spPr>
            <a:xfrm>
              <a:off x="4651645" y="956599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100" y="0"/>
                  </a:lnTo>
                  <a:lnTo>
                    <a:pt x="4166100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4768733" y="1135774"/>
              <a:ext cx="1409699" cy="390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/>
            <p:cNvSpPr/>
            <p:nvPr/>
          </p:nvSpPr>
          <p:spPr>
            <a:xfrm>
              <a:off x="6608783" y="1021474"/>
              <a:ext cx="2009774" cy="619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744144"/>
            <a:ext cx="363854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52400" y="1492146"/>
                <a:ext cx="8096250" cy="18851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ts val="2865"/>
                  </a:lnSpc>
                  <a:spcBef>
                    <a:spcPts val="100"/>
                  </a:spcBef>
                </a:pPr>
                <a:r>
                  <a:rPr lang="en-US" sz="2000" b="1" spc="-5" dirty="0" smtClean="0">
                    <a:latin typeface="Arial"/>
                    <a:cs typeface="Arial"/>
                  </a:rPr>
                  <a:t>Numerical gradient</a:t>
                </a:r>
                <a:r>
                  <a:rPr lang="en-US" sz="2000" spc="-5" dirty="0">
                    <a:latin typeface="Arial"/>
                    <a:cs typeface="Arial"/>
                  </a:rPr>
                  <a:t>: </a:t>
                </a:r>
                <a:r>
                  <a:rPr lang="en-US" sz="2000" dirty="0">
                    <a:latin typeface="Arial"/>
                    <a:cs typeface="Arial"/>
                  </a:rPr>
                  <a:t>slow </a:t>
                </a:r>
                <a:r>
                  <a:rPr lang="en-US" sz="2000" spc="-5" dirty="0">
                    <a:latin typeface="Arial"/>
                    <a:cs typeface="Arial"/>
                  </a:rPr>
                  <a:t>:(, approximate :(, easy to write</a:t>
                </a:r>
                <a:r>
                  <a:rPr lang="en-US" sz="2000" spc="-65" dirty="0">
                    <a:latin typeface="Arial"/>
                    <a:cs typeface="Arial"/>
                  </a:rPr>
                  <a:t> </a:t>
                </a:r>
                <a:r>
                  <a:rPr lang="en-US" sz="2000" spc="-5" dirty="0" smtClean="0">
                    <a:latin typeface="Arial"/>
                    <a:cs typeface="Arial"/>
                  </a:rPr>
                  <a:t>:)</a:t>
                </a:r>
              </a:p>
              <a:p>
                <a:pPr marL="12700">
                  <a:lnSpc>
                    <a:spcPts val="2865"/>
                  </a:lnSpc>
                  <a:spcBef>
                    <a:spcPts val="100"/>
                  </a:spcBef>
                </a:pPr>
                <a:r>
                  <a:rPr lang="en-US" altLang="ko-KR" sz="2000" spc="-5" dirty="0" smtClean="0">
                    <a:latin typeface="Arial"/>
                    <a:cs typeface="Arial"/>
                  </a:rPr>
                  <a:t>: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h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값에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0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에 근사한 값을 넣고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, 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입력 받은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x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에 대해서 위 수식으로 계산</a:t>
                </a:r>
                <a:endParaRPr lang="ko-KR" altLang="en-US" sz="2000" dirty="0">
                  <a:latin typeface="Arial"/>
                  <a:cs typeface="Arial"/>
                </a:endParaRPr>
              </a:p>
              <a:p>
                <a:pPr marL="12700">
                  <a:lnSpc>
                    <a:spcPts val="2865"/>
                  </a:lnSpc>
                </a:pPr>
                <a:endParaRPr lang="en-US" sz="2000" b="1" spc="-5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ts val="2865"/>
                  </a:lnSpc>
                </a:pPr>
                <a:r>
                  <a:rPr lang="en-US" sz="2000" b="1" spc="-5" dirty="0" smtClean="0">
                    <a:latin typeface="Arial"/>
                    <a:cs typeface="Arial"/>
                  </a:rPr>
                  <a:t>Analytic gradient</a:t>
                </a:r>
                <a:r>
                  <a:rPr lang="en-US" sz="2000" spc="-5" dirty="0" smtClean="0">
                    <a:latin typeface="Arial"/>
                    <a:cs typeface="Arial"/>
                  </a:rPr>
                  <a:t>: fast :), exact :), error-prone</a:t>
                </a:r>
                <a:r>
                  <a:rPr lang="en-US" sz="2000" spc="-40" dirty="0" smtClean="0">
                    <a:latin typeface="Arial"/>
                    <a:cs typeface="Arial"/>
                  </a:rPr>
                  <a:t> </a:t>
                </a:r>
                <a:r>
                  <a:rPr lang="en-US" sz="2000" spc="-5" dirty="0" smtClean="0">
                    <a:latin typeface="Arial"/>
                    <a:cs typeface="Arial"/>
                  </a:rPr>
                  <a:t>:(</a:t>
                </a:r>
              </a:p>
              <a:p>
                <a:pPr marL="42545" marR="1646555">
                  <a:lnSpc>
                    <a:spcPts val="2850"/>
                  </a:lnSpc>
                </a:pPr>
                <a:r>
                  <a:rPr lang="en-US" sz="2000" spc="-5" dirty="0" smtClean="0">
                    <a:latin typeface="Arial"/>
                    <a:cs typeface="Arial"/>
                  </a:rPr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ar-AE" altLang="ko-KR" sz="20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(</m:t>
                            </m:r>
                            <m:r>
                              <a:rPr lang="ko-KR" altLang="ar-AE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)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dirty="0" smtClean="0">
                    <a:latin typeface="Times New Roman"/>
                    <a:cs typeface="Times New Roman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cs typeface="Times New Roman"/>
                      </a:rPr>
                      <m:t>2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cs typeface="Times New Roman"/>
                      </a:rPr>
                      <m:t>𝑋</m:t>
                    </m:r>
                  </m:oMath>
                </a14:m>
                <a:endParaRPr lang="en-US" sz="2000" spc="-5" dirty="0" smtClean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92146"/>
                <a:ext cx="8096250" cy="1885131"/>
              </a:xfrm>
              <a:prstGeom prst="rect">
                <a:avLst/>
              </a:prstGeom>
              <a:blipFill rotWithShape="0">
                <a:blip r:embed="rId3"/>
                <a:stretch>
                  <a:fillRect l="-1732" t="-1942" b="-5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2728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Gradient</a:t>
            </a:r>
            <a:r>
              <a:rPr sz="2800" spc="-95" dirty="0"/>
              <a:t> </a:t>
            </a:r>
            <a:r>
              <a:rPr sz="2800" spc="-5" dirty="0"/>
              <a:t>descent</a:t>
            </a:r>
            <a:endParaRPr sz="2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20" y="3005801"/>
            <a:ext cx="4498880" cy="21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9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3375" y="1571075"/>
            <a:ext cx="1209675" cy="1252855"/>
          </a:xfrm>
          <a:custGeom>
            <a:avLst/>
            <a:gdLst/>
            <a:ahLst/>
            <a:cxnLst/>
            <a:rect l="l" t="t" r="r" b="b"/>
            <a:pathLst>
              <a:path w="1209675" h="1252855">
                <a:moveTo>
                  <a:pt x="0" y="0"/>
                </a:moveTo>
                <a:lnTo>
                  <a:pt x="1209299" y="0"/>
                </a:lnTo>
                <a:lnTo>
                  <a:pt x="1209299" y="1252799"/>
                </a:lnTo>
                <a:lnTo>
                  <a:pt x="0" y="1252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8724" y="1172505"/>
            <a:ext cx="37160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[local gradient]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[upstream gradient]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[1]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0.2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(both</a:t>
            </a:r>
            <a:r>
              <a:rPr sz="1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inputs!)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0724" y="2744975"/>
            <a:ext cx="795655" cy="600710"/>
          </a:xfrm>
          <a:custGeom>
            <a:avLst/>
            <a:gdLst/>
            <a:ahLst/>
            <a:cxnLst/>
            <a:rect l="l" t="t" r="r" b="b"/>
            <a:pathLst>
              <a:path w="795655" h="600710">
                <a:moveTo>
                  <a:pt x="0" y="0"/>
                </a:moveTo>
                <a:lnTo>
                  <a:pt x="795299" y="0"/>
                </a:lnTo>
                <a:lnTo>
                  <a:pt x="795299" y="600299"/>
                </a:lnTo>
                <a:lnTo>
                  <a:pt x="0" y="600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6299" y="231700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6299" y="134358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40725" y="858425"/>
            <a:ext cx="6587699" cy="236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0724" y="723750"/>
            <a:ext cx="1483995" cy="1042035"/>
          </a:xfrm>
          <a:custGeom>
            <a:avLst/>
            <a:gdLst/>
            <a:ahLst/>
            <a:cxnLst/>
            <a:rect l="l" t="t" r="r" b="b"/>
            <a:pathLst>
              <a:path w="1483995" h="1042035">
                <a:moveTo>
                  <a:pt x="0" y="0"/>
                </a:moveTo>
                <a:lnTo>
                  <a:pt x="1483799" y="0"/>
                </a:lnTo>
                <a:lnTo>
                  <a:pt x="1483799" y="1041599"/>
                </a:lnTo>
                <a:lnTo>
                  <a:pt x="0" y="1041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7324" y="1573474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0674" y="2577655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7324" y="10788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7324" y="2068124"/>
            <a:ext cx="331470" cy="156845"/>
          </a:xfrm>
          <a:custGeom>
            <a:avLst/>
            <a:gdLst/>
            <a:ahLst/>
            <a:cxnLst/>
            <a:rect l="l" t="t" r="r" b="b"/>
            <a:pathLst>
              <a:path w="331469" h="156844">
                <a:moveTo>
                  <a:pt x="0" y="0"/>
                </a:moveTo>
                <a:lnTo>
                  <a:pt x="331199" y="0"/>
                </a:lnTo>
                <a:lnTo>
                  <a:pt x="3311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129878" y="829849"/>
            <a:ext cx="2725394" cy="560126"/>
            <a:chOff x="176800" y="2726750"/>
            <a:chExt cx="4166235" cy="785495"/>
          </a:xfrm>
        </p:grpSpPr>
        <p:sp>
          <p:nvSpPr>
            <p:cNvPr id="17" name="object 14"/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329200" y="2892225"/>
              <a:ext cx="942974" cy="4571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2076774" y="2825550"/>
              <a:ext cx="2047874" cy="5905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238750" y="569968"/>
            <a:ext cx="1976120" cy="1258387"/>
            <a:chOff x="5219288" y="2731358"/>
            <a:chExt cx="1976120" cy="1258387"/>
          </a:xfrm>
        </p:grpSpPr>
        <p:sp>
          <p:nvSpPr>
            <p:cNvPr id="21" name="object 8"/>
            <p:cNvSpPr/>
            <p:nvPr/>
          </p:nvSpPr>
          <p:spPr>
            <a:xfrm>
              <a:off x="5251024" y="3183117"/>
              <a:ext cx="927843" cy="806628"/>
            </a:xfrm>
            <a:prstGeom prst="rect">
              <a:avLst/>
            </a:prstGeom>
            <a:blipFill>
              <a:blip r:embed="rId8" cstate="print"/>
              <a:srcRect/>
              <a:stretch>
                <a:fillRect r="-110908" b="7370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/>
            <p:cNvSpPr/>
            <p:nvPr/>
          </p:nvSpPr>
          <p:spPr>
            <a:xfrm>
              <a:off x="5219288" y="3129022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/>
            <p:cNvSpPr txBox="1"/>
            <p:nvPr/>
          </p:nvSpPr>
          <p:spPr>
            <a:xfrm>
              <a:off x="5615575" y="2731358"/>
              <a:ext cx="14992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solidFill>
                    <a:srgbClr val="37761C"/>
                  </a:solidFill>
                  <a:latin typeface="Arial"/>
                  <a:cs typeface="Arial"/>
                </a:rPr>
                <a:t>Chain</a:t>
              </a:r>
              <a:r>
                <a:rPr sz="2400" spc="-85" dirty="0">
                  <a:solidFill>
                    <a:srgbClr val="37761C"/>
                  </a:solidFill>
                  <a:latin typeface="Arial"/>
                  <a:cs typeface="Arial"/>
                </a:rPr>
                <a:t> </a:t>
              </a:r>
              <a:r>
                <a:rPr sz="2400" dirty="0">
                  <a:solidFill>
                    <a:srgbClr val="37761C"/>
                  </a:solidFill>
                  <a:latin typeface="Arial"/>
                  <a:cs typeface="Arial"/>
                </a:rPr>
                <a:t>rule: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24" name="object 8"/>
            <p:cNvSpPr/>
            <p:nvPr/>
          </p:nvSpPr>
          <p:spPr>
            <a:xfrm>
              <a:off x="6149632" y="3164958"/>
              <a:ext cx="470304" cy="730509"/>
            </a:xfrm>
            <a:prstGeom prst="rect">
              <a:avLst/>
            </a:prstGeom>
            <a:blipFill>
              <a:blip r:embed="rId8" cstate="print"/>
              <a:srcRect/>
              <a:stretch>
                <a:fillRect l="-316092" b="-228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/>
            <p:cNvSpPr/>
            <p:nvPr/>
          </p:nvSpPr>
          <p:spPr>
            <a:xfrm>
              <a:off x="6588998" y="3139525"/>
              <a:ext cx="533400" cy="755788"/>
            </a:xfrm>
            <a:prstGeom prst="rect">
              <a:avLst/>
            </a:prstGeom>
            <a:blipFill>
              <a:blip r:embed="rId8" cstate="print"/>
              <a:srcRect/>
              <a:stretch>
                <a:fillRect l="-177478" t="-1" r="-89393" b="1139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525" y="65025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2409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Another</a:t>
            </a:r>
            <a:r>
              <a:rPr sz="2400" spc="-9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51979" y="928821"/>
            <a:ext cx="6452773" cy="22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802" y="3307025"/>
            <a:ext cx="4153469" cy="99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124" y="3307025"/>
            <a:ext cx="3920761" cy="996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575" y="3345150"/>
            <a:ext cx="0" cy="1042035"/>
          </a:xfrm>
          <a:custGeom>
            <a:avLst/>
            <a:gdLst/>
            <a:ahLst/>
            <a:cxnLst/>
            <a:rect l="l" t="t" r="r" b="b"/>
            <a:pathLst>
              <a:path h="1042035">
                <a:moveTo>
                  <a:pt x="0" y="0"/>
                </a:moveTo>
                <a:lnTo>
                  <a:pt x="0" y="10415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0724" y="723750"/>
            <a:ext cx="1483995" cy="1042035"/>
          </a:xfrm>
          <a:custGeom>
            <a:avLst/>
            <a:gdLst/>
            <a:ahLst/>
            <a:cxnLst/>
            <a:rect l="l" t="t" r="r" b="b"/>
            <a:pathLst>
              <a:path w="1483995" h="1042035">
                <a:moveTo>
                  <a:pt x="0" y="0"/>
                </a:moveTo>
                <a:lnTo>
                  <a:pt x="1483799" y="0"/>
                </a:lnTo>
                <a:lnTo>
                  <a:pt x="1483799" y="1041599"/>
                </a:lnTo>
                <a:lnTo>
                  <a:pt x="0" y="1041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67825" y="1087480"/>
            <a:ext cx="371602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[local gradient]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[upstream gradient]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x0: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[2]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w0: [-1]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[0.2]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-0.2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2174" y="2603130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8274" y="2106087"/>
            <a:ext cx="320040" cy="156845"/>
          </a:xfrm>
          <a:custGeom>
            <a:avLst/>
            <a:gdLst/>
            <a:ahLst/>
            <a:cxnLst/>
            <a:rect l="l" t="t" r="r" b="b"/>
            <a:pathLst>
              <a:path w="320039" h="156844">
                <a:moveTo>
                  <a:pt x="0" y="0"/>
                </a:moveTo>
                <a:lnTo>
                  <a:pt x="319799" y="0"/>
                </a:lnTo>
                <a:lnTo>
                  <a:pt x="319799" y="156299"/>
                </a:lnTo>
                <a:lnTo>
                  <a:pt x="0" y="156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60872"/>
            <a:ext cx="30479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8824" y="208497"/>
            <a:ext cx="1581149" cy="61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4062" y="203734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8850" y="442177"/>
            <a:ext cx="1675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735" y="980015"/>
            <a:ext cx="7162799" cy="657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000" y="2038350"/>
            <a:ext cx="5654758" cy="2002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5830" y="2717013"/>
            <a:ext cx="2648585" cy="1147445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79438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gate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555" r="21111" b="14351"/>
          <a:stretch/>
        </p:blipFill>
        <p:spPr>
          <a:xfrm>
            <a:off x="6041486" y="1513715"/>
            <a:ext cx="3067301" cy="281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220" y="2123787"/>
            <a:ext cx="5654758" cy="2002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16050" y="2802450"/>
            <a:ext cx="2648585" cy="96901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79438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825" y="303325"/>
            <a:ext cx="30479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1049" y="350950"/>
            <a:ext cx="1581149" cy="619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6287" y="346187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81075" y="584630"/>
            <a:ext cx="1675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sigmoid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9075" y="3892206"/>
            <a:ext cx="2342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(0.73) * (1 -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0.73)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0.2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2571" y="3711073"/>
            <a:ext cx="113664" cy="314325"/>
          </a:xfrm>
          <a:custGeom>
            <a:avLst/>
            <a:gdLst/>
            <a:ahLst/>
            <a:cxnLst/>
            <a:rect l="l" t="t" r="r" b="b"/>
            <a:pathLst>
              <a:path w="113664" h="314325">
                <a:moveTo>
                  <a:pt x="113478" y="314051"/>
                </a:moveTo>
                <a:lnTo>
                  <a:pt x="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7775" y="3670420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0" y="45999"/>
                </a:moveTo>
                <a:lnTo>
                  <a:pt x="106" y="0"/>
                </a:lnTo>
                <a:lnTo>
                  <a:pt x="29592" y="35306"/>
                </a:lnTo>
                <a:lnTo>
                  <a:pt x="0" y="459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87775" y="3670420"/>
            <a:ext cx="29845" cy="46355"/>
          </a:xfrm>
          <a:custGeom>
            <a:avLst/>
            <a:gdLst/>
            <a:ahLst/>
            <a:cxnLst/>
            <a:rect l="l" t="t" r="r" b="b"/>
            <a:pathLst>
              <a:path w="29845" h="46354">
                <a:moveTo>
                  <a:pt x="29592" y="35306"/>
                </a:moveTo>
                <a:lnTo>
                  <a:pt x="106" y="0"/>
                </a:lnTo>
                <a:lnTo>
                  <a:pt x="0" y="45999"/>
                </a:lnTo>
                <a:lnTo>
                  <a:pt x="29592" y="3530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8053" y="3223808"/>
            <a:ext cx="386715" cy="220979"/>
          </a:xfrm>
          <a:custGeom>
            <a:avLst/>
            <a:gdLst/>
            <a:ahLst/>
            <a:cxnLst/>
            <a:rect l="l" t="t" r="r" b="b"/>
            <a:pathLst>
              <a:path w="386715" h="220979">
                <a:moveTo>
                  <a:pt x="0" y="0"/>
                </a:moveTo>
                <a:lnTo>
                  <a:pt x="386699" y="0"/>
                </a:lnTo>
                <a:lnTo>
                  <a:pt x="386699" y="220499"/>
                </a:lnTo>
                <a:lnTo>
                  <a:pt x="0" y="220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425" y="1198025"/>
            <a:ext cx="7162799" cy="657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8375" y="1052674"/>
            <a:ext cx="4798374" cy="2833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35001"/>
            <a:ext cx="4068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Patterns </a:t>
            </a:r>
            <a:r>
              <a:rPr sz="2800" spc="-5" dirty="0">
                <a:latin typeface="Arial"/>
                <a:cs typeface="Arial"/>
              </a:rPr>
              <a:t>in backward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flow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975" y="1009875"/>
            <a:ext cx="2959100" cy="1193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add </a:t>
            </a:r>
            <a:r>
              <a:rPr sz="1800" spc="-5" dirty="0">
                <a:latin typeface="Arial"/>
                <a:cs typeface="Arial"/>
              </a:rPr>
              <a:t>gate: gradient </a:t>
            </a:r>
            <a:r>
              <a:rPr sz="1800" spc="-5" dirty="0" smtClean="0">
                <a:latin typeface="Arial"/>
                <a:cs typeface="Arial"/>
              </a:rPr>
              <a:t>distributor</a:t>
            </a:r>
            <a:endParaRPr lang="en-US" sz="1800" dirty="0" smtClean="0">
              <a:latin typeface="Arial"/>
              <a:cs typeface="Arial"/>
            </a:endParaRPr>
          </a:p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1800" b="1" spc="-5" dirty="0" err="1" smtClean="0">
                <a:latin typeface="Arial"/>
                <a:cs typeface="Arial"/>
              </a:rPr>
              <a:t>mul</a:t>
            </a:r>
            <a:r>
              <a:rPr sz="1800" b="1" spc="-5" dirty="0" smtClean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gate: gradient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switcher</a:t>
            </a:r>
            <a:endParaRPr lang="en-US" sz="1800" dirty="0" smtClean="0">
              <a:latin typeface="Arial"/>
              <a:cs typeface="Arial"/>
            </a:endParaRPr>
          </a:p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lang="en-US" altLang="ko-KR" b="1" spc="-5" dirty="0">
                <a:latin typeface="Arial"/>
                <a:cs typeface="Arial"/>
              </a:rPr>
              <a:t>max </a:t>
            </a:r>
            <a:r>
              <a:rPr lang="en-US" altLang="ko-KR" spc="-5" dirty="0">
                <a:latin typeface="Arial"/>
                <a:cs typeface="Arial"/>
              </a:rPr>
              <a:t>gate: gradient </a:t>
            </a:r>
            <a:r>
              <a:rPr lang="en-US" altLang="ko-KR" dirty="0">
                <a:latin typeface="Arial"/>
                <a:cs typeface="Arial"/>
              </a:rPr>
              <a:t>router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9924" y="18266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9924" y="18266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0650" y="1302722"/>
            <a:ext cx="1527175" cy="807085"/>
          </a:xfrm>
          <a:custGeom>
            <a:avLst/>
            <a:gdLst/>
            <a:ahLst/>
            <a:cxnLst/>
            <a:rect l="l" t="t" r="r" b="b"/>
            <a:pathLst>
              <a:path w="1527175" h="807085">
                <a:moveTo>
                  <a:pt x="0" y="806702"/>
                </a:moveTo>
                <a:lnTo>
                  <a:pt x="1526869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169" y="1282529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3"/>
                </a:moveTo>
                <a:lnTo>
                  <a:pt x="0" y="6282"/>
                </a:lnTo>
                <a:lnTo>
                  <a:pt x="45568" y="0"/>
                </a:lnTo>
                <a:lnTo>
                  <a:pt x="14699" y="34103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0169" y="1282529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14699" y="34103"/>
                </a:moveTo>
                <a:lnTo>
                  <a:pt x="45568" y="0"/>
                </a:lnTo>
                <a:lnTo>
                  <a:pt x="0" y="6282"/>
                </a:lnTo>
                <a:lnTo>
                  <a:pt x="14699" y="34103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8049" y="8481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8049" y="848199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6627" y="2563402"/>
            <a:ext cx="1652905" cy="815340"/>
          </a:xfrm>
          <a:custGeom>
            <a:avLst/>
            <a:gdLst/>
            <a:ahLst/>
            <a:cxnLst/>
            <a:rect l="l" t="t" r="r" b="b"/>
            <a:pathLst>
              <a:path w="1652904" h="815339">
                <a:moveTo>
                  <a:pt x="0" y="0"/>
                </a:moveTo>
                <a:lnTo>
                  <a:pt x="1652448" y="815312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2114" y="3364605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4">
                <a:moveTo>
                  <a:pt x="45724" y="33234"/>
                </a:moveTo>
                <a:lnTo>
                  <a:pt x="0" y="28217"/>
                </a:lnTo>
                <a:lnTo>
                  <a:pt x="13922" y="0"/>
                </a:lnTo>
                <a:lnTo>
                  <a:pt x="45724" y="33234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114" y="3364605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4">
                <a:moveTo>
                  <a:pt x="0" y="28217"/>
                </a:moveTo>
                <a:lnTo>
                  <a:pt x="45724" y="33234"/>
                </a:lnTo>
                <a:lnTo>
                  <a:pt x="13922" y="0"/>
                </a:lnTo>
                <a:lnTo>
                  <a:pt x="0" y="28217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0324" y="3016874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431549" y="863099"/>
                </a:move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0324" y="3016874"/>
            <a:ext cx="863600" cy="863600"/>
          </a:xfrm>
          <a:custGeom>
            <a:avLst/>
            <a:gdLst/>
            <a:ahLst/>
            <a:cxnLst/>
            <a:rect l="l" t="t" r="r" b="b"/>
            <a:pathLst>
              <a:path w="863600" h="863600">
                <a:moveTo>
                  <a:pt x="0" y="431549"/>
                </a:moveTo>
                <a:lnTo>
                  <a:pt x="2532" y="384527"/>
                </a:lnTo>
                <a:lnTo>
                  <a:pt x="9953" y="338972"/>
                </a:lnTo>
                <a:lnTo>
                  <a:pt x="22000" y="295146"/>
                </a:lnTo>
                <a:lnTo>
                  <a:pt x="38410" y="253314"/>
                </a:lnTo>
                <a:lnTo>
                  <a:pt x="58919" y="213738"/>
                </a:lnTo>
                <a:lnTo>
                  <a:pt x="83264" y="176682"/>
                </a:lnTo>
                <a:lnTo>
                  <a:pt x="111181" y="142408"/>
                </a:lnTo>
                <a:lnTo>
                  <a:pt x="142408" y="111181"/>
                </a:lnTo>
                <a:lnTo>
                  <a:pt x="176682" y="83264"/>
                </a:lnTo>
                <a:lnTo>
                  <a:pt x="213738" y="58919"/>
                </a:lnTo>
                <a:lnTo>
                  <a:pt x="253314" y="38410"/>
                </a:lnTo>
                <a:lnTo>
                  <a:pt x="295146" y="22000"/>
                </a:lnTo>
                <a:lnTo>
                  <a:pt x="338972" y="9953"/>
                </a:lnTo>
                <a:lnTo>
                  <a:pt x="384527" y="2532"/>
                </a:lnTo>
                <a:lnTo>
                  <a:pt x="431549" y="0"/>
                </a:lnTo>
                <a:lnTo>
                  <a:pt x="480244" y="2754"/>
                </a:lnTo>
                <a:lnTo>
                  <a:pt x="527942" y="10901"/>
                </a:lnTo>
                <a:lnTo>
                  <a:pt x="574221" y="24265"/>
                </a:lnTo>
                <a:lnTo>
                  <a:pt x="618659" y="42672"/>
                </a:lnTo>
                <a:lnTo>
                  <a:pt x="660833" y="65946"/>
                </a:lnTo>
                <a:lnTo>
                  <a:pt x="700322" y="93913"/>
                </a:lnTo>
                <a:lnTo>
                  <a:pt x="736701" y="126397"/>
                </a:lnTo>
                <a:lnTo>
                  <a:pt x="769186" y="162777"/>
                </a:lnTo>
                <a:lnTo>
                  <a:pt x="797153" y="202266"/>
                </a:lnTo>
                <a:lnTo>
                  <a:pt x="820427" y="244440"/>
                </a:lnTo>
                <a:lnTo>
                  <a:pt x="838834" y="288878"/>
                </a:lnTo>
                <a:lnTo>
                  <a:pt x="852198" y="335157"/>
                </a:lnTo>
                <a:lnTo>
                  <a:pt x="860345" y="382855"/>
                </a:lnTo>
                <a:lnTo>
                  <a:pt x="863099" y="431549"/>
                </a:lnTo>
                <a:lnTo>
                  <a:pt x="860567" y="478572"/>
                </a:lnTo>
                <a:lnTo>
                  <a:pt x="853146" y="524127"/>
                </a:lnTo>
                <a:lnTo>
                  <a:pt x="841099" y="567953"/>
                </a:lnTo>
                <a:lnTo>
                  <a:pt x="824689" y="609785"/>
                </a:lnTo>
                <a:lnTo>
                  <a:pt x="804180" y="649361"/>
                </a:lnTo>
                <a:lnTo>
                  <a:pt x="779835" y="686417"/>
                </a:lnTo>
                <a:lnTo>
                  <a:pt x="751918" y="720691"/>
                </a:lnTo>
                <a:lnTo>
                  <a:pt x="720691" y="751918"/>
                </a:lnTo>
                <a:lnTo>
                  <a:pt x="686417" y="779835"/>
                </a:lnTo>
                <a:lnTo>
                  <a:pt x="649361" y="804180"/>
                </a:lnTo>
                <a:lnTo>
                  <a:pt x="609785" y="824689"/>
                </a:lnTo>
                <a:lnTo>
                  <a:pt x="567953" y="841099"/>
                </a:lnTo>
                <a:lnTo>
                  <a:pt x="524127" y="853146"/>
                </a:lnTo>
                <a:lnTo>
                  <a:pt x="478572" y="860567"/>
                </a:lnTo>
                <a:lnTo>
                  <a:pt x="431549" y="863099"/>
                </a:lnTo>
                <a:lnTo>
                  <a:pt x="384527" y="860567"/>
                </a:lnTo>
                <a:lnTo>
                  <a:pt x="338972" y="853146"/>
                </a:lnTo>
                <a:lnTo>
                  <a:pt x="295146" y="841099"/>
                </a:lnTo>
                <a:lnTo>
                  <a:pt x="253314" y="824689"/>
                </a:lnTo>
                <a:lnTo>
                  <a:pt x="213738" y="804180"/>
                </a:lnTo>
                <a:lnTo>
                  <a:pt x="176682" y="779835"/>
                </a:lnTo>
                <a:lnTo>
                  <a:pt x="142408" y="751918"/>
                </a:lnTo>
                <a:lnTo>
                  <a:pt x="111181" y="720691"/>
                </a:lnTo>
                <a:lnTo>
                  <a:pt x="83264" y="686417"/>
                </a:lnTo>
                <a:lnTo>
                  <a:pt x="58919" y="649361"/>
                </a:lnTo>
                <a:lnTo>
                  <a:pt x="38410" y="609785"/>
                </a:lnTo>
                <a:lnTo>
                  <a:pt x="22000" y="567953"/>
                </a:lnTo>
                <a:lnTo>
                  <a:pt x="9953" y="524127"/>
                </a:lnTo>
                <a:lnTo>
                  <a:pt x="2532" y="478572"/>
                </a:lnTo>
                <a:lnTo>
                  <a:pt x="0" y="4315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626" y="1462050"/>
            <a:ext cx="1407795" cy="725805"/>
          </a:xfrm>
          <a:custGeom>
            <a:avLst/>
            <a:gdLst/>
            <a:ahLst/>
            <a:cxnLst/>
            <a:rect l="l" t="t" r="r" b="b"/>
            <a:pathLst>
              <a:path w="1407795" h="725805">
                <a:moveTo>
                  <a:pt x="1407498" y="0"/>
                </a:moveTo>
                <a:lnTo>
                  <a:pt x="0" y="72532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9202" y="2173385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0" y="33785"/>
                </a:moveTo>
                <a:lnTo>
                  <a:pt x="31216" y="0"/>
                </a:lnTo>
                <a:lnTo>
                  <a:pt x="45630" y="27970"/>
                </a:lnTo>
                <a:lnTo>
                  <a:pt x="0" y="337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9202" y="2173385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89">
                <a:moveTo>
                  <a:pt x="31216" y="0"/>
                </a:moveTo>
                <a:lnTo>
                  <a:pt x="0" y="33785"/>
                </a:lnTo>
                <a:lnTo>
                  <a:pt x="45630" y="27970"/>
                </a:lnTo>
                <a:lnTo>
                  <a:pt x="31216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1870" y="2467430"/>
            <a:ext cx="1525270" cy="676275"/>
          </a:xfrm>
          <a:custGeom>
            <a:avLst/>
            <a:gdLst/>
            <a:ahLst/>
            <a:cxnLst/>
            <a:rect l="l" t="t" r="r" b="b"/>
            <a:pathLst>
              <a:path w="1525270" h="676275">
                <a:moveTo>
                  <a:pt x="1524851" y="675842"/>
                </a:moveTo>
                <a:lnTo>
                  <a:pt x="0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2353" y="244991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33142" y="31898"/>
                </a:moveTo>
                <a:lnTo>
                  <a:pt x="0" y="0"/>
                </a:lnTo>
                <a:lnTo>
                  <a:pt x="45892" y="3131"/>
                </a:lnTo>
                <a:lnTo>
                  <a:pt x="33142" y="318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12353" y="244991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45892" y="3131"/>
                </a:moveTo>
                <a:lnTo>
                  <a:pt x="0" y="0"/>
                </a:lnTo>
                <a:lnTo>
                  <a:pt x="33142" y="31898"/>
                </a:lnTo>
                <a:lnTo>
                  <a:pt x="45892" y="3131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8725" y="619548"/>
            <a:ext cx="880744" cy="493395"/>
          </a:xfrm>
          <a:custGeom>
            <a:avLst/>
            <a:gdLst/>
            <a:ahLst/>
            <a:cxnLst/>
            <a:rect l="l" t="t" r="r" b="b"/>
            <a:pathLst>
              <a:path w="880745" h="493394">
                <a:moveTo>
                  <a:pt x="0" y="492876"/>
                </a:moveTo>
                <a:lnTo>
                  <a:pt x="88013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41174" y="598428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6"/>
                </a:moveTo>
                <a:lnTo>
                  <a:pt x="0" y="7393"/>
                </a:lnTo>
                <a:lnTo>
                  <a:pt x="45401" y="0"/>
                </a:lnTo>
                <a:lnTo>
                  <a:pt x="15374" y="348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1174" y="598428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374" y="34846"/>
                </a:moveTo>
                <a:lnTo>
                  <a:pt x="45401" y="0"/>
                </a:lnTo>
                <a:lnTo>
                  <a:pt x="0" y="7393"/>
                </a:lnTo>
                <a:lnTo>
                  <a:pt x="15374" y="3484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1299" y="1447250"/>
            <a:ext cx="1010919" cy="389255"/>
          </a:xfrm>
          <a:custGeom>
            <a:avLst/>
            <a:gdLst/>
            <a:ahLst/>
            <a:cxnLst/>
            <a:rect l="l" t="t" r="r" b="b"/>
            <a:pathLst>
              <a:path w="1010920" h="389255">
                <a:moveTo>
                  <a:pt x="0" y="0"/>
                </a:moveTo>
                <a:lnTo>
                  <a:pt x="1010459" y="38868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6111" y="18212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45992" y="30202"/>
                </a:moveTo>
                <a:lnTo>
                  <a:pt x="0" y="29367"/>
                </a:lnTo>
                <a:lnTo>
                  <a:pt x="11296" y="0"/>
                </a:lnTo>
                <a:lnTo>
                  <a:pt x="45992" y="302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6111" y="18212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29367"/>
                </a:moveTo>
                <a:lnTo>
                  <a:pt x="45992" y="30202"/>
                </a:lnTo>
                <a:lnTo>
                  <a:pt x="11296" y="0"/>
                </a:lnTo>
                <a:lnTo>
                  <a:pt x="0" y="2936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83600" y="2621203"/>
            <a:ext cx="1133475" cy="641985"/>
          </a:xfrm>
          <a:custGeom>
            <a:avLst/>
            <a:gdLst/>
            <a:ahLst/>
            <a:cxnLst/>
            <a:rect l="l" t="t" r="r" b="b"/>
            <a:pathLst>
              <a:path w="1133475" h="641985">
                <a:moveTo>
                  <a:pt x="0" y="641446"/>
                </a:moveTo>
                <a:lnTo>
                  <a:pt x="113316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09015" y="259990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500" y="34984"/>
                </a:moveTo>
                <a:lnTo>
                  <a:pt x="0" y="7602"/>
                </a:lnTo>
                <a:lnTo>
                  <a:pt x="45366" y="0"/>
                </a:lnTo>
                <a:lnTo>
                  <a:pt x="15500" y="349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9015" y="259990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15500" y="34984"/>
                </a:moveTo>
                <a:lnTo>
                  <a:pt x="45366" y="0"/>
                </a:lnTo>
                <a:lnTo>
                  <a:pt x="0" y="7602"/>
                </a:lnTo>
                <a:lnTo>
                  <a:pt x="15500" y="3498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7026" y="3753577"/>
            <a:ext cx="940435" cy="544830"/>
          </a:xfrm>
          <a:custGeom>
            <a:avLst/>
            <a:gdLst/>
            <a:ahLst/>
            <a:cxnLst/>
            <a:rect l="l" t="t" r="r" b="b"/>
            <a:pathLst>
              <a:path w="940434" h="544829">
                <a:moveTo>
                  <a:pt x="0" y="0"/>
                </a:moveTo>
                <a:lnTo>
                  <a:pt x="939944" y="54435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9087" y="428432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289" y="35277"/>
                </a:moveTo>
                <a:lnTo>
                  <a:pt x="0" y="27228"/>
                </a:lnTo>
                <a:lnTo>
                  <a:pt x="15769" y="0"/>
                </a:lnTo>
                <a:lnTo>
                  <a:pt x="45289" y="352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9087" y="4284321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228"/>
                </a:moveTo>
                <a:lnTo>
                  <a:pt x="45289" y="35277"/>
                </a:lnTo>
                <a:lnTo>
                  <a:pt x="15769" y="0"/>
                </a:lnTo>
                <a:lnTo>
                  <a:pt x="0" y="27228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71425" y="2258249"/>
            <a:ext cx="1081405" cy="0"/>
          </a:xfrm>
          <a:custGeom>
            <a:avLst/>
            <a:gdLst/>
            <a:ahLst/>
            <a:cxnLst/>
            <a:rect l="l" t="t" r="r" b="b"/>
            <a:pathLst>
              <a:path w="1081405">
                <a:moveTo>
                  <a:pt x="0" y="0"/>
                </a:moveTo>
                <a:lnTo>
                  <a:pt x="10813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52774" y="2242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52774" y="224251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34050" y="2107138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84725" y="135001"/>
            <a:ext cx="4209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Gradients add at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branches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03" y="1202709"/>
            <a:ext cx="1691887" cy="120934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976199" y="951950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1747349" y="3494699"/>
                </a:move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5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6199" y="951950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9"/>
                </a:moveTo>
                <a:lnTo>
                  <a:pt x="649" y="1699253"/>
                </a:lnTo>
                <a:lnTo>
                  <a:pt x="2585" y="1651477"/>
                </a:lnTo>
                <a:lnTo>
                  <a:pt x="5792" y="1604040"/>
                </a:lnTo>
                <a:lnTo>
                  <a:pt x="10253" y="1556956"/>
                </a:lnTo>
                <a:lnTo>
                  <a:pt x="15951" y="1510244"/>
                </a:lnTo>
                <a:lnTo>
                  <a:pt x="22869" y="1463920"/>
                </a:lnTo>
                <a:lnTo>
                  <a:pt x="30992" y="1418001"/>
                </a:lnTo>
                <a:lnTo>
                  <a:pt x="40302" y="1372502"/>
                </a:lnTo>
                <a:lnTo>
                  <a:pt x="50782" y="1327441"/>
                </a:lnTo>
                <a:lnTo>
                  <a:pt x="62417" y="1282835"/>
                </a:lnTo>
                <a:lnTo>
                  <a:pt x="75188" y="1238699"/>
                </a:lnTo>
                <a:lnTo>
                  <a:pt x="89081" y="1195052"/>
                </a:lnTo>
                <a:lnTo>
                  <a:pt x="104077" y="1151909"/>
                </a:lnTo>
                <a:lnTo>
                  <a:pt x="120161" y="1109286"/>
                </a:lnTo>
                <a:lnTo>
                  <a:pt x="137315" y="1067202"/>
                </a:lnTo>
                <a:lnTo>
                  <a:pt x="155523" y="1025672"/>
                </a:lnTo>
                <a:lnTo>
                  <a:pt x="174769" y="984713"/>
                </a:lnTo>
                <a:lnTo>
                  <a:pt x="195036" y="944342"/>
                </a:lnTo>
                <a:lnTo>
                  <a:pt x="216306" y="904575"/>
                </a:lnTo>
                <a:lnTo>
                  <a:pt x="238564" y="865428"/>
                </a:lnTo>
                <a:lnTo>
                  <a:pt x="261793" y="826920"/>
                </a:lnTo>
                <a:lnTo>
                  <a:pt x="285975" y="789066"/>
                </a:lnTo>
                <a:lnTo>
                  <a:pt x="311096" y="751883"/>
                </a:lnTo>
                <a:lnTo>
                  <a:pt x="337137" y="715387"/>
                </a:lnTo>
                <a:lnTo>
                  <a:pt x="364082" y="679596"/>
                </a:lnTo>
                <a:lnTo>
                  <a:pt x="391914" y="644526"/>
                </a:lnTo>
                <a:lnTo>
                  <a:pt x="420618" y="610193"/>
                </a:lnTo>
                <a:lnTo>
                  <a:pt x="450175" y="576614"/>
                </a:lnTo>
                <a:lnTo>
                  <a:pt x="480571" y="543807"/>
                </a:lnTo>
                <a:lnTo>
                  <a:pt x="511786" y="511786"/>
                </a:lnTo>
                <a:lnTo>
                  <a:pt x="543807" y="480571"/>
                </a:lnTo>
                <a:lnTo>
                  <a:pt x="576614" y="450175"/>
                </a:lnTo>
                <a:lnTo>
                  <a:pt x="610193" y="420618"/>
                </a:lnTo>
                <a:lnTo>
                  <a:pt x="644526" y="391914"/>
                </a:lnTo>
                <a:lnTo>
                  <a:pt x="679596" y="364082"/>
                </a:lnTo>
                <a:lnTo>
                  <a:pt x="715387" y="337137"/>
                </a:lnTo>
                <a:lnTo>
                  <a:pt x="751883" y="311096"/>
                </a:lnTo>
                <a:lnTo>
                  <a:pt x="789066" y="285975"/>
                </a:lnTo>
                <a:lnTo>
                  <a:pt x="826920" y="261793"/>
                </a:lnTo>
                <a:lnTo>
                  <a:pt x="865428" y="238564"/>
                </a:lnTo>
                <a:lnTo>
                  <a:pt x="904575" y="216306"/>
                </a:lnTo>
                <a:lnTo>
                  <a:pt x="944342" y="195036"/>
                </a:lnTo>
                <a:lnTo>
                  <a:pt x="984713" y="174769"/>
                </a:lnTo>
                <a:lnTo>
                  <a:pt x="1025672" y="155523"/>
                </a:lnTo>
                <a:lnTo>
                  <a:pt x="1067202" y="137315"/>
                </a:lnTo>
                <a:lnTo>
                  <a:pt x="1109286" y="120161"/>
                </a:lnTo>
                <a:lnTo>
                  <a:pt x="1151909" y="104077"/>
                </a:lnTo>
                <a:lnTo>
                  <a:pt x="1195052" y="89081"/>
                </a:lnTo>
                <a:lnTo>
                  <a:pt x="1238699" y="75188"/>
                </a:lnTo>
                <a:lnTo>
                  <a:pt x="1282835" y="62417"/>
                </a:lnTo>
                <a:lnTo>
                  <a:pt x="1327441" y="50782"/>
                </a:lnTo>
                <a:lnTo>
                  <a:pt x="1372502" y="40302"/>
                </a:lnTo>
                <a:lnTo>
                  <a:pt x="1418001" y="30992"/>
                </a:lnTo>
                <a:lnTo>
                  <a:pt x="1463920" y="22869"/>
                </a:lnTo>
                <a:lnTo>
                  <a:pt x="1510244" y="15951"/>
                </a:lnTo>
                <a:lnTo>
                  <a:pt x="1556956" y="10253"/>
                </a:lnTo>
                <a:lnTo>
                  <a:pt x="1604040" y="5792"/>
                </a:lnTo>
                <a:lnTo>
                  <a:pt x="1651477" y="2585"/>
                </a:lnTo>
                <a:lnTo>
                  <a:pt x="1699253" y="649"/>
                </a:lnTo>
                <a:lnTo>
                  <a:pt x="1747349" y="0"/>
                </a:lnTo>
                <a:lnTo>
                  <a:pt x="1796925" y="702"/>
                </a:lnTo>
                <a:lnTo>
                  <a:pt x="1846329" y="2803"/>
                </a:lnTo>
                <a:lnTo>
                  <a:pt x="1895534" y="6290"/>
                </a:lnTo>
                <a:lnTo>
                  <a:pt x="1944514" y="11153"/>
                </a:lnTo>
                <a:lnTo>
                  <a:pt x="1993241" y="17380"/>
                </a:lnTo>
                <a:lnTo>
                  <a:pt x="2041690" y="24961"/>
                </a:lnTo>
                <a:lnTo>
                  <a:pt x="2089833" y="33885"/>
                </a:lnTo>
                <a:lnTo>
                  <a:pt x="2137643" y="44139"/>
                </a:lnTo>
                <a:lnTo>
                  <a:pt x="2185095" y="55715"/>
                </a:lnTo>
                <a:lnTo>
                  <a:pt x="2232161" y="68599"/>
                </a:lnTo>
                <a:lnTo>
                  <a:pt x="2278814" y="82782"/>
                </a:lnTo>
                <a:lnTo>
                  <a:pt x="2325028" y="98252"/>
                </a:lnTo>
                <a:lnTo>
                  <a:pt x="2370776" y="114998"/>
                </a:lnTo>
                <a:lnTo>
                  <a:pt x="2416032" y="133009"/>
                </a:lnTo>
                <a:lnTo>
                  <a:pt x="2460768" y="152273"/>
                </a:lnTo>
                <a:lnTo>
                  <a:pt x="2504958" y="172781"/>
                </a:lnTo>
                <a:lnTo>
                  <a:pt x="2548575" y="194521"/>
                </a:lnTo>
                <a:lnTo>
                  <a:pt x="2591592" y="217481"/>
                </a:lnTo>
                <a:lnTo>
                  <a:pt x="2633983" y="241651"/>
                </a:lnTo>
                <a:lnTo>
                  <a:pt x="2675722" y="267019"/>
                </a:lnTo>
                <a:lnTo>
                  <a:pt x="2716780" y="293575"/>
                </a:lnTo>
                <a:lnTo>
                  <a:pt x="2757132" y="321307"/>
                </a:lnTo>
                <a:lnTo>
                  <a:pt x="2796751" y="350205"/>
                </a:lnTo>
                <a:lnTo>
                  <a:pt x="2835610" y="380257"/>
                </a:lnTo>
                <a:lnTo>
                  <a:pt x="2873682" y="411452"/>
                </a:lnTo>
                <a:lnTo>
                  <a:pt x="2910941" y="443780"/>
                </a:lnTo>
                <a:lnTo>
                  <a:pt x="2947360" y="477228"/>
                </a:lnTo>
                <a:lnTo>
                  <a:pt x="2982912" y="511786"/>
                </a:lnTo>
                <a:lnTo>
                  <a:pt x="3017471" y="547339"/>
                </a:lnTo>
                <a:lnTo>
                  <a:pt x="3050919" y="583758"/>
                </a:lnTo>
                <a:lnTo>
                  <a:pt x="3083247" y="621017"/>
                </a:lnTo>
                <a:lnTo>
                  <a:pt x="3114442" y="659089"/>
                </a:lnTo>
                <a:lnTo>
                  <a:pt x="3144494" y="697948"/>
                </a:lnTo>
                <a:lnTo>
                  <a:pt x="3173392" y="737567"/>
                </a:lnTo>
                <a:lnTo>
                  <a:pt x="3201124" y="777919"/>
                </a:lnTo>
                <a:lnTo>
                  <a:pt x="3227680" y="818977"/>
                </a:lnTo>
                <a:lnTo>
                  <a:pt x="3253048" y="860716"/>
                </a:lnTo>
                <a:lnTo>
                  <a:pt x="3277218" y="903107"/>
                </a:lnTo>
                <a:lnTo>
                  <a:pt x="3300178" y="946125"/>
                </a:lnTo>
                <a:lnTo>
                  <a:pt x="3321918" y="989742"/>
                </a:lnTo>
                <a:lnTo>
                  <a:pt x="3342426" y="1033932"/>
                </a:lnTo>
                <a:lnTo>
                  <a:pt x="3361690" y="1078668"/>
                </a:lnTo>
                <a:lnTo>
                  <a:pt x="3379701" y="1123923"/>
                </a:lnTo>
                <a:lnTo>
                  <a:pt x="3396447" y="1169671"/>
                </a:lnTo>
                <a:lnTo>
                  <a:pt x="3411917" y="1215885"/>
                </a:lnTo>
                <a:lnTo>
                  <a:pt x="3426100" y="1262539"/>
                </a:lnTo>
                <a:lnTo>
                  <a:pt x="3438984" y="1309604"/>
                </a:lnTo>
                <a:lnTo>
                  <a:pt x="3450560" y="1357056"/>
                </a:lnTo>
                <a:lnTo>
                  <a:pt x="3460814" y="1404867"/>
                </a:lnTo>
                <a:lnTo>
                  <a:pt x="3469738" y="1453010"/>
                </a:lnTo>
                <a:lnTo>
                  <a:pt x="3477319" y="1501458"/>
                </a:lnTo>
                <a:lnTo>
                  <a:pt x="3483546" y="1550185"/>
                </a:lnTo>
                <a:lnTo>
                  <a:pt x="3488409" y="1599165"/>
                </a:lnTo>
                <a:lnTo>
                  <a:pt x="3491896" y="1648370"/>
                </a:lnTo>
                <a:lnTo>
                  <a:pt x="3493997" y="1697774"/>
                </a:lnTo>
                <a:lnTo>
                  <a:pt x="3494699" y="1747349"/>
                </a:lnTo>
                <a:lnTo>
                  <a:pt x="3494050" y="1795446"/>
                </a:lnTo>
                <a:lnTo>
                  <a:pt x="3492114" y="1843222"/>
                </a:lnTo>
                <a:lnTo>
                  <a:pt x="3488907" y="1890659"/>
                </a:lnTo>
                <a:lnTo>
                  <a:pt x="3484446" y="1937743"/>
                </a:lnTo>
                <a:lnTo>
                  <a:pt x="3478748" y="1984455"/>
                </a:lnTo>
                <a:lnTo>
                  <a:pt x="3471830" y="2030779"/>
                </a:lnTo>
                <a:lnTo>
                  <a:pt x="3463707" y="2076698"/>
                </a:lnTo>
                <a:lnTo>
                  <a:pt x="3454397" y="2122197"/>
                </a:lnTo>
                <a:lnTo>
                  <a:pt x="3443917" y="2167258"/>
                </a:lnTo>
                <a:lnTo>
                  <a:pt x="3432282" y="2211864"/>
                </a:lnTo>
                <a:lnTo>
                  <a:pt x="3419511" y="2256000"/>
                </a:lnTo>
                <a:lnTo>
                  <a:pt x="3405618" y="2299647"/>
                </a:lnTo>
                <a:lnTo>
                  <a:pt x="3390622" y="2342790"/>
                </a:lnTo>
                <a:lnTo>
                  <a:pt x="3374538" y="2385413"/>
                </a:lnTo>
                <a:lnTo>
                  <a:pt x="3357384" y="2427497"/>
                </a:lnTo>
                <a:lnTo>
                  <a:pt x="3339176" y="2469027"/>
                </a:lnTo>
                <a:lnTo>
                  <a:pt x="3319930" y="2509986"/>
                </a:lnTo>
                <a:lnTo>
                  <a:pt x="3299663" y="2550357"/>
                </a:lnTo>
                <a:lnTo>
                  <a:pt x="3278393" y="2590124"/>
                </a:lnTo>
                <a:lnTo>
                  <a:pt x="3256135" y="2629270"/>
                </a:lnTo>
                <a:lnTo>
                  <a:pt x="3232906" y="2667779"/>
                </a:lnTo>
                <a:lnTo>
                  <a:pt x="3208724" y="2705633"/>
                </a:lnTo>
                <a:lnTo>
                  <a:pt x="3183603" y="2742816"/>
                </a:lnTo>
                <a:lnTo>
                  <a:pt x="3157562" y="2779312"/>
                </a:lnTo>
                <a:lnTo>
                  <a:pt x="3130617" y="2815103"/>
                </a:lnTo>
                <a:lnTo>
                  <a:pt x="3102785" y="2850173"/>
                </a:lnTo>
                <a:lnTo>
                  <a:pt x="3074081" y="2884506"/>
                </a:lnTo>
                <a:lnTo>
                  <a:pt x="3044524" y="2918085"/>
                </a:lnTo>
                <a:lnTo>
                  <a:pt x="3014128" y="2950892"/>
                </a:lnTo>
                <a:lnTo>
                  <a:pt x="2982913" y="2982913"/>
                </a:lnTo>
                <a:lnTo>
                  <a:pt x="2950892" y="3014128"/>
                </a:lnTo>
                <a:lnTo>
                  <a:pt x="2918085" y="3044524"/>
                </a:lnTo>
                <a:lnTo>
                  <a:pt x="2884506" y="3074081"/>
                </a:lnTo>
                <a:lnTo>
                  <a:pt x="2850173" y="3102785"/>
                </a:lnTo>
                <a:lnTo>
                  <a:pt x="2815103" y="3130617"/>
                </a:lnTo>
                <a:lnTo>
                  <a:pt x="2779312" y="3157562"/>
                </a:lnTo>
                <a:lnTo>
                  <a:pt x="2742816" y="3183603"/>
                </a:lnTo>
                <a:lnTo>
                  <a:pt x="2705633" y="3208724"/>
                </a:lnTo>
                <a:lnTo>
                  <a:pt x="2667779" y="3232906"/>
                </a:lnTo>
                <a:lnTo>
                  <a:pt x="2629270" y="3256135"/>
                </a:lnTo>
                <a:lnTo>
                  <a:pt x="2590124" y="3278393"/>
                </a:lnTo>
                <a:lnTo>
                  <a:pt x="2550357" y="3299663"/>
                </a:lnTo>
                <a:lnTo>
                  <a:pt x="2509986" y="3319930"/>
                </a:lnTo>
                <a:lnTo>
                  <a:pt x="2469027" y="3339176"/>
                </a:lnTo>
                <a:lnTo>
                  <a:pt x="2427497" y="3357384"/>
                </a:lnTo>
                <a:lnTo>
                  <a:pt x="2385413" y="3374538"/>
                </a:lnTo>
                <a:lnTo>
                  <a:pt x="2342790" y="3390622"/>
                </a:lnTo>
                <a:lnTo>
                  <a:pt x="2299647" y="3405618"/>
                </a:lnTo>
                <a:lnTo>
                  <a:pt x="2256000" y="3419511"/>
                </a:lnTo>
                <a:lnTo>
                  <a:pt x="2211864" y="3432282"/>
                </a:lnTo>
                <a:lnTo>
                  <a:pt x="2167258" y="3443917"/>
                </a:lnTo>
                <a:lnTo>
                  <a:pt x="2122197" y="3454397"/>
                </a:lnTo>
                <a:lnTo>
                  <a:pt x="2076698" y="3463707"/>
                </a:lnTo>
                <a:lnTo>
                  <a:pt x="2030779" y="3471830"/>
                </a:lnTo>
                <a:lnTo>
                  <a:pt x="1984455" y="3478748"/>
                </a:lnTo>
                <a:lnTo>
                  <a:pt x="1937743" y="3484446"/>
                </a:lnTo>
                <a:lnTo>
                  <a:pt x="1890659" y="3488907"/>
                </a:lnTo>
                <a:lnTo>
                  <a:pt x="1843222" y="3492114"/>
                </a:lnTo>
                <a:lnTo>
                  <a:pt x="1795446" y="3494050"/>
                </a:lnTo>
                <a:lnTo>
                  <a:pt x="1747349" y="3494699"/>
                </a:lnTo>
                <a:lnTo>
                  <a:pt x="1699253" y="3494050"/>
                </a:lnTo>
                <a:lnTo>
                  <a:pt x="1651477" y="3492114"/>
                </a:lnTo>
                <a:lnTo>
                  <a:pt x="1604040" y="3488907"/>
                </a:lnTo>
                <a:lnTo>
                  <a:pt x="1556956" y="3484446"/>
                </a:lnTo>
                <a:lnTo>
                  <a:pt x="1510244" y="3478748"/>
                </a:lnTo>
                <a:lnTo>
                  <a:pt x="1463920" y="3471830"/>
                </a:lnTo>
                <a:lnTo>
                  <a:pt x="1418001" y="3463707"/>
                </a:lnTo>
                <a:lnTo>
                  <a:pt x="1372502" y="3454397"/>
                </a:lnTo>
                <a:lnTo>
                  <a:pt x="1327441" y="3443917"/>
                </a:lnTo>
                <a:lnTo>
                  <a:pt x="1282835" y="3432282"/>
                </a:lnTo>
                <a:lnTo>
                  <a:pt x="1238699" y="3419511"/>
                </a:lnTo>
                <a:lnTo>
                  <a:pt x="1195052" y="3405618"/>
                </a:lnTo>
                <a:lnTo>
                  <a:pt x="1151909" y="3390622"/>
                </a:lnTo>
                <a:lnTo>
                  <a:pt x="1109286" y="3374538"/>
                </a:lnTo>
                <a:lnTo>
                  <a:pt x="1067202" y="3357384"/>
                </a:lnTo>
                <a:lnTo>
                  <a:pt x="1025672" y="3339176"/>
                </a:lnTo>
                <a:lnTo>
                  <a:pt x="984713" y="3319930"/>
                </a:lnTo>
                <a:lnTo>
                  <a:pt x="944342" y="3299663"/>
                </a:lnTo>
                <a:lnTo>
                  <a:pt x="904575" y="3278393"/>
                </a:lnTo>
                <a:lnTo>
                  <a:pt x="865428" y="3256135"/>
                </a:lnTo>
                <a:lnTo>
                  <a:pt x="826920" y="3232906"/>
                </a:lnTo>
                <a:lnTo>
                  <a:pt x="789066" y="3208724"/>
                </a:lnTo>
                <a:lnTo>
                  <a:pt x="751883" y="3183603"/>
                </a:lnTo>
                <a:lnTo>
                  <a:pt x="715387" y="3157562"/>
                </a:lnTo>
                <a:lnTo>
                  <a:pt x="679596" y="3130617"/>
                </a:lnTo>
                <a:lnTo>
                  <a:pt x="644526" y="3102785"/>
                </a:lnTo>
                <a:lnTo>
                  <a:pt x="610193" y="3074081"/>
                </a:lnTo>
                <a:lnTo>
                  <a:pt x="576614" y="3044524"/>
                </a:lnTo>
                <a:lnTo>
                  <a:pt x="543807" y="3014128"/>
                </a:lnTo>
                <a:lnTo>
                  <a:pt x="511786" y="2982913"/>
                </a:lnTo>
                <a:lnTo>
                  <a:pt x="480571" y="2950892"/>
                </a:lnTo>
                <a:lnTo>
                  <a:pt x="450175" y="2918085"/>
                </a:lnTo>
                <a:lnTo>
                  <a:pt x="420618" y="2884506"/>
                </a:lnTo>
                <a:lnTo>
                  <a:pt x="391914" y="2850173"/>
                </a:lnTo>
                <a:lnTo>
                  <a:pt x="364082" y="2815103"/>
                </a:lnTo>
                <a:lnTo>
                  <a:pt x="337137" y="2779312"/>
                </a:lnTo>
                <a:lnTo>
                  <a:pt x="311096" y="2742816"/>
                </a:lnTo>
                <a:lnTo>
                  <a:pt x="285975" y="2705633"/>
                </a:lnTo>
                <a:lnTo>
                  <a:pt x="261793" y="2667779"/>
                </a:lnTo>
                <a:lnTo>
                  <a:pt x="238564" y="2629270"/>
                </a:lnTo>
                <a:lnTo>
                  <a:pt x="216306" y="2590124"/>
                </a:lnTo>
                <a:lnTo>
                  <a:pt x="195036" y="2550357"/>
                </a:lnTo>
                <a:lnTo>
                  <a:pt x="174769" y="2509986"/>
                </a:lnTo>
                <a:lnTo>
                  <a:pt x="155523" y="2469027"/>
                </a:lnTo>
                <a:lnTo>
                  <a:pt x="137315" y="2427497"/>
                </a:lnTo>
                <a:lnTo>
                  <a:pt x="120161" y="2385413"/>
                </a:lnTo>
                <a:lnTo>
                  <a:pt x="104077" y="2342790"/>
                </a:lnTo>
                <a:lnTo>
                  <a:pt x="89081" y="2299647"/>
                </a:lnTo>
                <a:lnTo>
                  <a:pt x="75188" y="2256000"/>
                </a:lnTo>
                <a:lnTo>
                  <a:pt x="62417" y="2211864"/>
                </a:lnTo>
                <a:lnTo>
                  <a:pt x="50782" y="2167258"/>
                </a:lnTo>
                <a:lnTo>
                  <a:pt x="40302" y="2122197"/>
                </a:lnTo>
                <a:lnTo>
                  <a:pt x="30992" y="2076698"/>
                </a:lnTo>
                <a:lnTo>
                  <a:pt x="22869" y="2030779"/>
                </a:lnTo>
                <a:lnTo>
                  <a:pt x="15951" y="1984455"/>
                </a:lnTo>
                <a:lnTo>
                  <a:pt x="10253" y="1937743"/>
                </a:lnTo>
                <a:lnTo>
                  <a:pt x="5792" y="1890659"/>
                </a:lnTo>
                <a:lnTo>
                  <a:pt x="2585" y="1843222"/>
                </a:lnTo>
                <a:lnTo>
                  <a:pt x="649" y="1795446"/>
                </a:lnTo>
                <a:lnTo>
                  <a:pt x="0" y="1747349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26167" y="2295503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5" y="3469947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6"/>
                </a:moveTo>
                <a:lnTo>
                  <a:pt x="230160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4190" y="3430611"/>
            <a:ext cx="111023" cy="78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424" y="927975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4" y="888849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6605" y="1778345"/>
            <a:ext cx="110918" cy="8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0899" y="2699299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9" y="0"/>
                </a:lnTo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375" y="265830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0512" y="690300"/>
            <a:ext cx="352424" cy="304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0987" y="6807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362" y="3518225"/>
            <a:ext cx="295274" cy="361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837" y="3508700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937" y="2215900"/>
            <a:ext cx="314324" cy="304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36412" y="2206375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8762" y="1747637"/>
            <a:ext cx="485774" cy="638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89237" y="1738112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4" y="0"/>
                </a:lnTo>
                <a:lnTo>
                  <a:pt x="504824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98762" y="2950237"/>
            <a:ext cx="409574" cy="704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9237" y="294071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624" y="0"/>
                </a:lnTo>
                <a:lnTo>
                  <a:pt x="428624" y="723899"/>
                </a:lnTo>
                <a:lnTo>
                  <a:pt x="0" y="723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18300" y="14147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gradient”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11588" y="1186518"/>
            <a:ext cx="2540057" cy="870071"/>
          </a:xfrm>
          <a:custGeom>
            <a:avLst/>
            <a:gdLst/>
            <a:ahLst/>
            <a:cxnLst/>
            <a:rect l="l" t="t" r="r" b="b"/>
            <a:pathLst>
              <a:path w="2934970" h="405130">
                <a:moveTo>
                  <a:pt x="2934471" y="0"/>
                </a:moveTo>
                <a:lnTo>
                  <a:pt x="0" y="4046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02600" y="2010414"/>
            <a:ext cx="108988" cy="813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08575" y="246505"/>
            <a:ext cx="2386965" cy="100290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This is now the  </a:t>
            </a:r>
            <a:endParaRPr lang="en-US" sz="1600" spc="-5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b="1" spc="-5" dirty="0" smtClean="0">
                <a:solidFill>
                  <a:srgbClr val="0000FF"/>
                </a:solidFill>
                <a:latin typeface="Arial"/>
                <a:cs typeface="Arial"/>
              </a:rPr>
              <a:t>Jacobian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matrix 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(derivative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each  element of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z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w.r.t.</a:t>
            </a:r>
            <a:r>
              <a:rPr sz="16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each  element of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x)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85225" y="203005"/>
            <a:ext cx="13214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(x,y,z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are  now</a:t>
            </a:r>
            <a:r>
              <a:rPr sz="18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vectors)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64987" y="2859987"/>
            <a:ext cx="514349" cy="6762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55462" y="2850462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99" y="0"/>
                </a:lnTo>
                <a:lnTo>
                  <a:pt x="533399" y="695324"/>
                </a:lnTo>
                <a:lnTo>
                  <a:pt x="0" y="6953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85625" y="3603376"/>
            <a:ext cx="1487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3873" y="1212573"/>
            <a:ext cx="2140703" cy="14664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9780" y="1227124"/>
            <a:ext cx="797560" cy="822325"/>
          </a:xfrm>
          <a:custGeom>
            <a:avLst/>
            <a:gdLst/>
            <a:ahLst/>
            <a:cxnLst/>
            <a:rect l="l" t="t" r="r" b="b"/>
            <a:pathLst>
              <a:path w="797560" h="822325">
                <a:moveTo>
                  <a:pt x="257099" y="0"/>
                </a:moveTo>
                <a:lnTo>
                  <a:pt x="797099" y="238199"/>
                </a:lnTo>
                <a:lnTo>
                  <a:pt x="539999" y="821999"/>
                </a:lnTo>
                <a:lnTo>
                  <a:pt x="0" y="583799"/>
                </a:lnTo>
                <a:lnTo>
                  <a:pt x="2570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8447" y="1125406"/>
            <a:ext cx="2058035" cy="887730"/>
          </a:xfrm>
          <a:custGeom>
            <a:avLst/>
            <a:gdLst/>
            <a:ahLst/>
            <a:cxnLst/>
            <a:rect l="l" t="t" r="r" b="b"/>
            <a:pathLst>
              <a:path w="2058035" h="887730">
                <a:moveTo>
                  <a:pt x="2057451" y="887718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9545" y="1081632"/>
            <a:ext cx="110892" cy="821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5225" y="122742"/>
            <a:ext cx="43313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Arial"/>
                <a:cs typeface="Arial"/>
              </a:rPr>
              <a:t>Gradients for </a:t>
            </a:r>
            <a:r>
              <a:rPr sz="2600" dirty="0">
                <a:latin typeface="Arial"/>
                <a:cs typeface="Arial"/>
              </a:rPr>
              <a:t>vectorized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code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45942" y="4077658"/>
            <a:ext cx="3566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hlinkClick r:id="rId15"/>
              </a:rPr>
              <a:t>https://</a:t>
            </a:r>
            <a:r>
              <a:rPr lang="en-US" altLang="ko-KR" sz="900" dirty="0" err="1" smtClean="0">
                <a:hlinkClick r:id="rId15"/>
              </a:rPr>
              <a:t>m.blog.naver.com</a:t>
            </a:r>
            <a:r>
              <a:rPr lang="en-US" altLang="ko-KR" sz="900" dirty="0" smtClean="0">
                <a:hlinkClick r:id="rId15"/>
              </a:rPr>
              <a:t>/</a:t>
            </a:r>
            <a:r>
              <a:rPr lang="en-US" altLang="ko-KR" sz="900" dirty="0" err="1" smtClean="0">
                <a:hlinkClick r:id="rId15"/>
              </a:rPr>
              <a:t>PostView.nhn?blogId</a:t>
            </a:r>
            <a:r>
              <a:rPr lang="en-US" altLang="ko-KR" sz="900" dirty="0" smtClean="0">
                <a:hlinkClick r:id="rId15"/>
              </a:rPr>
              <a:t>=</a:t>
            </a:r>
            <a:r>
              <a:rPr lang="en-US" altLang="ko-KR" sz="900" dirty="0" err="1" smtClean="0">
                <a:hlinkClick r:id="rId15"/>
              </a:rPr>
              <a:t>jinohpark79&amp;logNo</a:t>
            </a:r>
            <a:r>
              <a:rPr lang="en-US" altLang="ko-KR" sz="900" dirty="0" smtClean="0">
                <a:hlinkClick r:id="rId15"/>
              </a:rPr>
              <a:t>=</a:t>
            </a:r>
            <a:r>
              <a:rPr lang="en-US" altLang="ko-KR" sz="900" dirty="0" err="1" smtClean="0">
                <a:hlinkClick r:id="rId15"/>
              </a:rPr>
              <a:t>110190680093&amp;proxyReferer</a:t>
            </a:r>
            <a:r>
              <a:rPr lang="en-US" altLang="ko-KR" sz="900" dirty="0" smtClean="0">
                <a:hlinkClick r:id="rId15"/>
              </a:rPr>
              <a:t>=</a:t>
            </a:r>
            <a:r>
              <a:rPr lang="en-US" altLang="ko-KR" sz="900" dirty="0" err="1" smtClean="0">
                <a:hlinkClick r:id="rId15"/>
              </a:rPr>
              <a:t>https%3A%2F%2Fwww.google.com%2F</a:t>
            </a:r>
            <a:endParaRPr lang="ko-KR" alt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2237" y="259062"/>
            <a:ext cx="1990724" cy="77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8650" y="230624"/>
            <a:ext cx="467995" cy="790575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9"/>
                </a:lnTo>
                <a:lnTo>
                  <a:pt x="0" y="7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64150" y="1161981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186962" y="907412"/>
          <a:ext cx="2660014" cy="2900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/>
                <a:gridCol w="619125"/>
              </a:tblGrid>
              <a:tr h="1052424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ts val="263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f(x)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50495">
                        <a:lnSpc>
                          <a:spcPts val="2635"/>
                        </a:lnSpc>
                      </a:pPr>
                      <a:r>
                        <a:rPr sz="2200" i="1" dirty="0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30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2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65875" y="1987764"/>
            <a:ext cx="1493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output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457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Vectorized</a:t>
            </a:r>
            <a:r>
              <a:rPr sz="2800" spc="-85" dirty="0"/>
              <a:t> </a:t>
            </a:r>
            <a:r>
              <a:rPr sz="2800" spc="-5" dirty="0"/>
              <a:t>operations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476299" y="1987764"/>
            <a:ext cx="2732405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4096-d	</a:t>
            </a:r>
            <a:r>
              <a:rPr sz="2000" u="sng" spc="-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	</a:t>
            </a:r>
            <a:r>
              <a:rPr sz="20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matrix?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2237" y="259062"/>
            <a:ext cx="1990724" cy="77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8650" y="230624"/>
            <a:ext cx="467995" cy="790575"/>
          </a:xfrm>
          <a:custGeom>
            <a:avLst/>
            <a:gdLst/>
            <a:ahLst/>
            <a:cxnLst/>
            <a:rect l="l" t="t" r="r" b="b"/>
            <a:pathLst>
              <a:path w="467995" h="790575">
                <a:moveTo>
                  <a:pt x="0" y="0"/>
                </a:moveTo>
                <a:lnTo>
                  <a:pt x="467699" y="0"/>
                </a:lnTo>
                <a:lnTo>
                  <a:pt x="467699" y="790499"/>
                </a:lnTo>
                <a:lnTo>
                  <a:pt x="0" y="7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64150" y="1161981"/>
            <a:ext cx="162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186962" y="907412"/>
          <a:ext cx="2660014" cy="2900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/>
                <a:gridCol w="619125"/>
              </a:tblGrid>
              <a:tr h="1052424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ts val="263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f(x)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50495">
                        <a:lnSpc>
                          <a:spcPts val="2635"/>
                        </a:lnSpc>
                      </a:pPr>
                      <a:r>
                        <a:rPr sz="2200" i="1" dirty="0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30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2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65875" y="1987764"/>
            <a:ext cx="1493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output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457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Vectorized</a:t>
            </a:r>
            <a:r>
              <a:rPr sz="2800" spc="-85" dirty="0"/>
              <a:t> </a:t>
            </a:r>
            <a:r>
              <a:rPr sz="2800" spc="-5" dirty="0"/>
              <a:t>operations</a:t>
            </a:r>
            <a:endParaRPr sz="2800"/>
          </a:p>
        </p:txBody>
      </p:sp>
      <p:sp>
        <p:nvSpPr>
          <p:cNvPr id="36" name="object 36"/>
          <p:cNvSpPr txBox="1"/>
          <p:nvPr/>
        </p:nvSpPr>
        <p:spPr>
          <a:xfrm>
            <a:off x="476299" y="1987764"/>
            <a:ext cx="2732405" cy="234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4096-d	</a:t>
            </a:r>
            <a:r>
              <a:rPr sz="2000" u="sng" spc="-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	</a:t>
            </a:r>
            <a:r>
              <a:rPr sz="20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matrix?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[4096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4096!]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744144"/>
            <a:ext cx="3638549" cy="62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52400" y="1492146"/>
                <a:ext cx="8096250" cy="18851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ts val="2865"/>
                  </a:lnSpc>
                  <a:spcBef>
                    <a:spcPts val="100"/>
                  </a:spcBef>
                </a:pPr>
                <a:r>
                  <a:rPr lang="en-US" sz="2000" b="1" spc="-5" dirty="0" smtClean="0">
                    <a:solidFill>
                      <a:srgbClr val="FF0000"/>
                    </a:solidFill>
                    <a:latin typeface="Arial"/>
                    <a:cs typeface="Arial"/>
                  </a:rPr>
                  <a:t>Numerical gradient</a:t>
                </a:r>
                <a:r>
                  <a:rPr lang="en-US" sz="2000" spc="-5" dirty="0">
                    <a:latin typeface="Arial"/>
                    <a:cs typeface="Arial"/>
                  </a:rPr>
                  <a:t>: </a:t>
                </a:r>
                <a:r>
                  <a:rPr lang="en-US" sz="2000" dirty="0">
                    <a:latin typeface="Arial"/>
                    <a:cs typeface="Arial"/>
                  </a:rPr>
                  <a:t>slow </a:t>
                </a:r>
                <a:r>
                  <a:rPr lang="en-US" sz="2000" spc="-5" dirty="0">
                    <a:latin typeface="Arial"/>
                    <a:cs typeface="Arial"/>
                  </a:rPr>
                  <a:t>:(, approximate :(, easy to write</a:t>
                </a:r>
                <a:r>
                  <a:rPr lang="en-US" sz="2000" spc="-65" dirty="0">
                    <a:latin typeface="Arial"/>
                    <a:cs typeface="Arial"/>
                  </a:rPr>
                  <a:t> </a:t>
                </a:r>
                <a:r>
                  <a:rPr lang="en-US" sz="2000" spc="-5" dirty="0" smtClean="0">
                    <a:latin typeface="Arial"/>
                    <a:cs typeface="Arial"/>
                  </a:rPr>
                  <a:t>:)</a:t>
                </a:r>
              </a:p>
              <a:p>
                <a:pPr marL="12700">
                  <a:lnSpc>
                    <a:spcPts val="2865"/>
                  </a:lnSpc>
                  <a:spcBef>
                    <a:spcPts val="100"/>
                  </a:spcBef>
                </a:pPr>
                <a:r>
                  <a:rPr lang="en-US" altLang="ko-KR" sz="2000" spc="-5" dirty="0" smtClean="0">
                    <a:latin typeface="Arial"/>
                    <a:cs typeface="Arial"/>
                  </a:rPr>
                  <a:t>: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h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값에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0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에 근사한 값을 넣고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, 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입력 받은 </a:t>
                </a:r>
                <a:r>
                  <a:rPr lang="en-US" altLang="ko-KR" sz="1400" spc="-5" dirty="0" smtClean="0">
                    <a:latin typeface="Arial"/>
                    <a:cs typeface="Arial"/>
                  </a:rPr>
                  <a:t>x</a:t>
                </a:r>
                <a:r>
                  <a:rPr lang="ko-KR" altLang="en-US" sz="1400" spc="-5" dirty="0" smtClean="0">
                    <a:latin typeface="Arial"/>
                    <a:cs typeface="Arial"/>
                  </a:rPr>
                  <a:t>에 대해서 위 수식으로 계산</a:t>
                </a:r>
                <a:endParaRPr lang="ko-KR" altLang="en-US" sz="2000" dirty="0">
                  <a:latin typeface="Arial"/>
                  <a:cs typeface="Arial"/>
                </a:endParaRPr>
              </a:p>
              <a:p>
                <a:pPr marL="12700">
                  <a:lnSpc>
                    <a:spcPts val="2865"/>
                  </a:lnSpc>
                </a:pPr>
                <a:endParaRPr lang="en-US" sz="2000" b="1" spc="-5" dirty="0" smtClean="0">
                  <a:latin typeface="Arial"/>
                  <a:cs typeface="Arial"/>
                </a:endParaRPr>
              </a:p>
              <a:p>
                <a:pPr marL="12700">
                  <a:lnSpc>
                    <a:spcPts val="2865"/>
                  </a:lnSpc>
                </a:pPr>
                <a:r>
                  <a:rPr lang="en-US" sz="2000" b="1" spc="-5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/>
                    <a:cs typeface="Arial"/>
                  </a:rPr>
                  <a:t>Analytic gradient</a:t>
                </a:r>
                <a:r>
                  <a:rPr lang="en-US" sz="2000" spc="-5" dirty="0" smtClean="0">
                    <a:latin typeface="Arial"/>
                    <a:cs typeface="Arial"/>
                  </a:rPr>
                  <a:t>: fast :), exact :), error-prone</a:t>
                </a:r>
                <a:r>
                  <a:rPr lang="en-US" sz="2000" spc="-40" dirty="0" smtClean="0">
                    <a:latin typeface="Arial"/>
                    <a:cs typeface="Arial"/>
                  </a:rPr>
                  <a:t> </a:t>
                </a:r>
                <a:r>
                  <a:rPr lang="en-US" sz="2000" spc="-5" dirty="0" smtClean="0">
                    <a:latin typeface="Arial"/>
                    <a:cs typeface="Arial"/>
                  </a:rPr>
                  <a:t>:(</a:t>
                </a:r>
              </a:p>
              <a:p>
                <a:pPr marL="42545" marR="1646555">
                  <a:lnSpc>
                    <a:spcPts val="2850"/>
                  </a:lnSpc>
                </a:pPr>
                <a:r>
                  <a:rPr lang="en-US" sz="2000" spc="-5" dirty="0" smtClean="0">
                    <a:latin typeface="Arial"/>
                    <a:cs typeface="Arial"/>
                  </a:rPr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ar-AE" altLang="ko-KR" sz="200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(</m:t>
                            </m:r>
                            <m:r>
                              <a:rPr lang="ko-KR" altLang="ar-AE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cs typeface="Times New Roman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)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dirty="0" smtClean="0">
                    <a:latin typeface="Times New Roman"/>
                    <a:cs typeface="Times New Roman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cs typeface="Times New Roman"/>
                      </a:rPr>
                      <m:t>2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cs typeface="Times New Roman"/>
                      </a:rPr>
                      <m:t>𝑋</m:t>
                    </m:r>
                  </m:oMath>
                </a14:m>
                <a:endParaRPr lang="en-US" altLang="ko-KR" sz="2000" b="0" dirty="0" smtClean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92146"/>
                <a:ext cx="8096250" cy="1885131"/>
              </a:xfrm>
              <a:prstGeom prst="rect">
                <a:avLst/>
              </a:prstGeom>
              <a:blipFill rotWithShape="0">
                <a:blip r:embed="rId3"/>
                <a:stretch>
                  <a:fillRect l="-1732" t="-1942" b="-5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2728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Gradient</a:t>
            </a:r>
            <a:r>
              <a:rPr sz="2800" spc="-95" dirty="0"/>
              <a:t> </a:t>
            </a:r>
            <a:r>
              <a:rPr sz="2800" spc="-5" dirty="0"/>
              <a:t>descent</a:t>
            </a:r>
            <a:endParaRPr sz="2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58"/>
          <a:stretch/>
        </p:blipFill>
        <p:spPr>
          <a:xfrm>
            <a:off x="6371158" y="148419"/>
            <a:ext cx="2537460" cy="6103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02984" y="135001"/>
            <a:ext cx="2537460" cy="1979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5" b="31510"/>
          <a:stretch/>
        </p:blipFill>
        <p:spPr>
          <a:xfrm>
            <a:off x="6421059" y="675422"/>
            <a:ext cx="2501309" cy="1371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8"/>
          <a:stretch/>
        </p:blipFill>
        <p:spPr>
          <a:xfrm>
            <a:off x="6365475" y="2666998"/>
            <a:ext cx="2537460" cy="7962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24600" y="2181110"/>
            <a:ext cx="2615844" cy="197954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1" b="76194"/>
          <a:stretch/>
        </p:blipFill>
        <p:spPr>
          <a:xfrm>
            <a:off x="6363792" y="2193489"/>
            <a:ext cx="253746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6249" y="1964600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4699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6249" y="2124124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4699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6249" y="2240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4699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4699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6249" y="2533566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4699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4699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51473" y="194886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1473" y="210839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1473" y="22252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1473" y="235830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1473" y="251783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186962" y="907412"/>
          <a:ext cx="2660014" cy="2900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/>
                <a:gridCol w="619125"/>
              </a:tblGrid>
              <a:tr h="1052424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ts val="263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f(x)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latin typeface="Arial"/>
                          <a:cs typeface="Arial"/>
                        </a:rPr>
                        <a:t>max(0,x)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50495">
                        <a:lnSpc>
                          <a:spcPts val="2635"/>
                        </a:lnSpc>
                      </a:pPr>
                      <a:r>
                        <a:rPr sz="2200" i="1" dirty="0">
                          <a:latin typeface="Arial"/>
                          <a:cs typeface="Arial"/>
                        </a:rPr>
                        <a:t>(elementwise)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330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595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8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11627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1473" y="26346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65875" y="1987764"/>
            <a:ext cx="1493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4096-d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output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457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Vectorized</a:t>
            </a:r>
            <a:r>
              <a:rPr sz="2800" spc="-85" dirty="0"/>
              <a:t> </a:t>
            </a:r>
            <a:r>
              <a:rPr sz="2800" spc="-5" dirty="0"/>
              <a:t>operations</a:t>
            </a:r>
            <a:endParaRPr sz="2800"/>
          </a:p>
        </p:txBody>
      </p:sp>
      <p:sp>
        <p:nvSpPr>
          <p:cNvPr id="33" name="object 33"/>
          <p:cNvSpPr txBox="1"/>
          <p:nvPr/>
        </p:nvSpPr>
        <p:spPr>
          <a:xfrm>
            <a:off x="476299" y="1987764"/>
            <a:ext cx="2732405" cy="234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4096-d	</a:t>
            </a:r>
            <a:r>
              <a:rPr sz="2000" u="sng" spc="-5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  <a:tabLst>
                <a:tab pos="2039620" algn="l"/>
                <a:tab pos="2719070" algn="l"/>
              </a:tabLst>
            </a:pP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	</a:t>
            </a:r>
            <a:r>
              <a:rPr sz="2000" u="sng" dirty="0"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40767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Q: what is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of the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Jacobian</a:t>
            </a:r>
            <a:r>
              <a:rPr sz="24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matrix?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[4096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4096!]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43325" y="2838281"/>
            <a:ext cx="3603625" cy="1508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050" marR="92138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in practice we process an  entire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minibatch (e.g.</a:t>
            </a:r>
            <a:r>
              <a:rPr sz="1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100)  of examples at one</a:t>
            </a:r>
            <a:r>
              <a:rPr sz="18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time: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8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i.e.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Jacobian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would technically be</a:t>
            </a:r>
            <a:r>
              <a:rPr sz="18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[409,600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409,600]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r>
              <a:rPr sz="18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:\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5149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182249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close/>
              </a:path>
              <a:path w="243204" h="486409">
                <a:moveTo>
                  <a:pt x="121499" y="485999"/>
                </a:moveTo>
                <a:lnTo>
                  <a:pt x="0" y="364499"/>
                </a:lnTo>
                <a:lnTo>
                  <a:pt x="242999" y="364499"/>
                </a:lnTo>
                <a:lnTo>
                  <a:pt x="121499" y="485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5149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0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lnTo>
                  <a:pt x="242999" y="364499"/>
                </a:lnTo>
                <a:lnTo>
                  <a:pt x="121499" y="485999"/>
                </a:lnTo>
                <a:lnTo>
                  <a:pt x="0" y="3644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9374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182249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close/>
              </a:path>
              <a:path w="243204" h="486409">
                <a:moveTo>
                  <a:pt x="121499" y="485999"/>
                </a:moveTo>
                <a:lnTo>
                  <a:pt x="0" y="364499"/>
                </a:lnTo>
                <a:lnTo>
                  <a:pt x="242999" y="364499"/>
                </a:lnTo>
                <a:lnTo>
                  <a:pt x="121499" y="485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9374" y="616675"/>
            <a:ext cx="243204" cy="486409"/>
          </a:xfrm>
          <a:custGeom>
            <a:avLst/>
            <a:gdLst/>
            <a:ahLst/>
            <a:cxnLst/>
            <a:rect l="l" t="t" r="r" b="b"/>
            <a:pathLst>
              <a:path w="243204" h="486409">
                <a:moveTo>
                  <a:pt x="0" y="364499"/>
                </a:moveTo>
                <a:lnTo>
                  <a:pt x="60749" y="364499"/>
                </a:lnTo>
                <a:lnTo>
                  <a:pt x="60749" y="0"/>
                </a:lnTo>
                <a:lnTo>
                  <a:pt x="182249" y="0"/>
                </a:lnTo>
                <a:lnTo>
                  <a:pt x="182249" y="364499"/>
                </a:lnTo>
                <a:lnTo>
                  <a:pt x="242999" y="364499"/>
                </a:lnTo>
                <a:lnTo>
                  <a:pt x="121499" y="485999"/>
                </a:lnTo>
                <a:lnTo>
                  <a:pt x="0" y="3644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775" y="1177482"/>
            <a:ext cx="714374" cy="2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9374" y="1172719"/>
            <a:ext cx="1095374" cy="276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91000" y="158115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9837" y="2878740"/>
            <a:ext cx="1256324" cy="485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38407" y="3632387"/>
            <a:ext cx="1419224" cy="342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9837" y="2878740"/>
            <a:ext cx="1256324" cy="485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4295" y="3475127"/>
            <a:ext cx="1547495" cy="604520"/>
          </a:xfrm>
          <a:custGeom>
            <a:avLst/>
            <a:gdLst/>
            <a:ahLst/>
            <a:cxnLst/>
            <a:rect l="l" t="t" r="r" b="b"/>
            <a:pathLst>
              <a:path w="1547495" h="604520">
                <a:moveTo>
                  <a:pt x="0" y="0"/>
                </a:moveTo>
                <a:lnTo>
                  <a:pt x="1547424" y="0"/>
                </a:lnTo>
                <a:lnTo>
                  <a:pt x="1547424" y="604374"/>
                </a:lnTo>
                <a:lnTo>
                  <a:pt x="0" y="604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38407" y="3632387"/>
            <a:ext cx="1419224" cy="342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7634732" y="1885950"/>
            <a:ext cx="1433195" cy="914400"/>
            <a:chOff x="7634732" y="1885950"/>
            <a:chExt cx="1433195" cy="914400"/>
          </a:xfrm>
        </p:grpSpPr>
        <p:sp>
          <p:nvSpPr>
            <p:cNvPr id="20" name="object 12"/>
            <p:cNvSpPr/>
            <p:nvPr/>
          </p:nvSpPr>
          <p:spPr>
            <a:xfrm>
              <a:off x="7711911" y="2069425"/>
              <a:ext cx="1256324" cy="4859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34732" y="1885950"/>
              <a:ext cx="1433195" cy="914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9837" y="1114900"/>
            <a:ext cx="1495424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0312" y="1105374"/>
            <a:ext cx="1514475" cy="514350"/>
          </a:xfrm>
          <a:custGeom>
            <a:avLst/>
            <a:gdLst/>
            <a:ahLst/>
            <a:cxnLst/>
            <a:rect l="l" t="t" r="r" b="b"/>
            <a:pathLst>
              <a:path w="1514475" h="514350">
                <a:moveTo>
                  <a:pt x="0" y="0"/>
                </a:moveTo>
                <a:lnTo>
                  <a:pt x="1514474" y="0"/>
                </a:lnTo>
                <a:lnTo>
                  <a:pt x="1514474" y="514349"/>
                </a:lnTo>
                <a:lnTo>
                  <a:pt x="0" y="5143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1574" y="1310549"/>
            <a:ext cx="3752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5600" y="1749400"/>
            <a:ext cx="543560" cy="307340"/>
          </a:xfrm>
          <a:custGeom>
            <a:avLst/>
            <a:gdLst/>
            <a:ahLst/>
            <a:cxnLst/>
            <a:rect l="l" t="t" r="r" b="b"/>
            <a:pathLst>
              <a:path w="543560" h="307339">
                <a:moveTo>
                  <a:pt x="0" y="0"/>
                </a:moveTo>
                <a:lnTo>
                  <a:pt x="543048" y="30697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10906" y="20426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45371" y="34967"/>
                </a:moveTo>
                <a:lnTo>
                  <a:pt x="0" y="27391"/>
                </a:lnTo>
                <a:lnTo>
                  <a:pt x="15484" y="0"/>
                </a:lnTo>
                <a:lnTo>
                  <a:pt x="45371" y="349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0906" y="20426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0" y="27391"/>
                </a:moveTo>
                <a:lnTo>
                  <a:pt x="45371" y="34967"/>
                </a:lnTo>
                <a:lnTo>
                  <a:pt x="15484" y="0"/>
                </a:lnTo>
                <a:lnTo>
                  <a:pt x="0" y="2739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3049" y="2396500"/>
            <a:ext cx="9340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2062" y="2430365"/>
            <a:ext cx="633095" cy="484505"/>
          </a:xfrm>
          <a:custGeom>
            <a:avLst/>
            <a:gdLst/>
            <a:ahLst/>
            <a:cxnLst/>
            <a:rect l="l" t="t" r="r" b="b"/>
            <a:pathLst>
              <a:path w="633094" h="484505">
                <a:moveTo>
                  <a:pt x="0" y="483984"/>
                </a:moveTo>
                <a:lnTo>
                  <a:pt x="632902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5407" y="24041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0" y="13759"/>
                </a:lnTo>
                <a:lnTo>
                  <a:pt x="43893" y="0"/>
                </a:lnTo>
                <a:lnTo>
                  <a:pt x="19113" y="387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5407" y="24041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43893" y="0"/>
                </a:lnTo>
                <a:lnTo>
                  <a:pt x="0" y="13759"/>
                </a:lnTo>
                <a:lnTo>
                  <a:pt x="19113" y="387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004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2004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71012" y="2249374"/>
            <a:ext cx="1189355" cy="0"/>
          </a:xfrm>
          <a:custGeom>
            <a:avLst/>
            <a:gdLst/>
            <a:ahLst/>
            <a:cxnLst/>
            <a:rect l="l" t="t" r="r" b="b"/>
            <a:pathLst>
              <a:path w="1189354">
                <a:moveTo>
                  <a:pt x="0" y="0"/>
                </a:moveTo>
                <a:lnTo>
                  <a:pt x="118935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603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603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06025" y="1111861"/>
            <a:ext cx="4459824" cy="478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6500" y="1102336"/>
            <a:ext cx="4479290" cy="497205"/>
          </a:xfrm>
          <a:custGeom>
            <a:avLst/>
            <a:gdLst/>
            <a:ahLst/>
            <a:cxnLst/>
            <a:rect l="l" t="t" r="r" b="b"/>
            <a:pathLst>
              <a:path w="4479290" h="497205">
                <a:moveTo>
                  <a:pt x="0" y="0"/>
                </a:moveTo>
                <a:lnTo>
                  <a:pt x="4478874" y="0"/>
                </a:lnTo>
                <a:lnTo>
                  <a:pt x="4478874" y="497174"/>
                </a:lnTo>
                <a:lnTo>
                  <a:pt x="0" y="4971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9039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90399" y="19381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64775" y="2108786"/>
            <a:ext cx="27432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hinge  loss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5237" y="22493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59287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9287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4600" y="2509324"/>
            <a:ext cx="4798695" cy="668655"/>
          </a:xfrm>
          <a:custGeom>
            <a:avLst/>
            <a:gdLst/>
            <a:ahLst/>
            <a:cxnLst/>
            <a:rect l="l" t="t" r="r" b="b"/>
            <a:pathLst>
              <a:path w="4798695" h="668655">
                <a:moveTo>
                  <a:pt x="0" y="668249"/>
                </a:moveTo>
                <a:lnTo>
                  <a:pt x="4798199" y="668249"/>
                </a:lnTo>
                <a:lnTo>
                  <a:pt x="47981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7067" y="2466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67067" y="24660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76249" y="283257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6249" y="283257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92256" y="298386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04800" y="3360172"/>
            <a:ext cx="811199" cy="40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5274" y="3350647"/>
            <a:ext cx="830580" cy="424815"/>
          </a:xfrm>
          <a:custGeom>
            <a:avLst/>
            <a:gdLst/>
            <a:ahLst/>
            <a:cxnLst/>
            <a:rect l="l" t="t" r="r" b="b"/>
            <a:pathLst>
              <a:path w="830579" h="424814">
                <a:moveTo>
                  <a:pt x="0" y="0"/>
                </a:moveTo>
                <a:lnTo>
                  <a:pt x="830249" y="0"/>
                </a:lnTo>
                <a:lnTo>
                  <a:pt x="830249" y="424649"/>
                </a:lnTo>
                <a:lnTo>
                  <a:pt x="0" y="4246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0000" y="2046575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2799" y="405599"/>
                </a:move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44552" y="329641"/>
                </a:lnTo>
                <a:lnTo>
                  <a:pt x="20612" y="291986"/>
                </a:lnTo>
                <a:lnTo>
                  <a:pt x="5356" y="249300"/>
                </a:lnTo>
                <a:lnTo>
                  <a:pt x="0" y="202799"/>
                </a:ln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lnTo>
                  <a:pt x="384987" y="291986"/>
                </a:lnTo>
                <a:lnTo>
                  <a:pt x="361047" y="329641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80000" y="2046575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0" y="202799"/>
                </a:move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lnTo>
                  <a:pt x="384987" y="291986"/>
                </a:lnTo>
                <a:lnTo>
                  <a:pt x="361047" y="329641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44552" y="329641"/>
                </a:lnTo>
                <a:lnTo>
                  <a:pt x="20612" y="291986"/>
                </a:lnTo>
                <a:lnTo>
                  <a:pt x="5356" y="249300"/>
                </a:lnTo>
                <a:lnTo>
                  <a:pt x="0" y="2027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436725" y="2165428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37512" y="22493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915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91562" y="22336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738875" y="211045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374425" y="1959556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3502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Computational</a:t>
            </a:r>
            <a:r>
              <a:rPr sz="2800" spc="-85" dirty="0"/>
              <a:t> </a:t>
            </a:r>
            <a:r>
              <a:rPr sz="2800" spc="-5" dirty="0"/>
              <a:t>graphs</a:t>
            </a:r>
            <a:endParaRPr sz="2800" dirty="0"/>
          </a:p>
        </p:txBody>
      </p:sp>
      <p:sp>
        <p:nvSpPr>
          <p:cNvPr id="42" name="object 42"/>
          <p:cNvSpPr txBox="1"/>
          <p:nvPr/>
        </p:nvSpPr>
        <p:spPr>
          <a:xfrm>
            <a:off x="2626674" y="2055709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18225" y="945262"/>
            <a:ext cx="2209799" cy="380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t="23293" r="52813" b="31776"/>
          <a:stretch/>
        </p:blipFill>
        <p:spPr>
          <a:xfrm>
            <a:off x="881555" y="2408934"/>
            <a:ext cx="2410120" cy="225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6660" y="3538025"/>
            <a:ext cx="2417971" cy="63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6475" y="2994850"/>
            <a:ext cx="2711074" cy="478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6644" y="4168805"/>
            <a:ext cx="965243" cy="313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6749" y="781387"/>
            <a:ext cx="2653030" cy="709295"/>
          </a:xfrm>
          <a:custGeom>
            <a:avLst/>
            <a:gdLst/>
            <a:ahLst/>
            <a:cxnLst/>
            <a:rect l="l" t="t" r="r" b="b"/>
            <a:pathLst>
              <a:path w="2653029" h="709294">
                <a:moveTo>
                  <a:pt x="0" y="0"/>
                </a:moveTo>
                <a:lnTo>
                  <a:pt x="2652749" y="0"/>
                </a:lnTo>
                <a:lnTo>
                  <a:pt x="265274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6475" y="2341636"/>
            <a:ext cx="1789699" cy="63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71400" y="1563187"/>
            <a:ext cx="1625600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Always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check: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The  gradient with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respect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variable  should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have the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same shape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as the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8225" y="945262"/>
            <a:ext cx="2209799" cy="380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7100" y="938133"/>
            <a:ext cx="2266949" cy="380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2769" y="3879201"/>
            <a:ext cx="1815638" cy="609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0294" y="3243468"/>
            <a:ext cx="1920584" cy="6357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025" y="2397911"/>
            <a:ext cx="1054110" cy="552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25" y="178808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 vectorized</a:t>
            </a:r>
            <a:r>
              <a:rPr sz="2400" spc="-110" dirty="0"/>
              <a:t> </a:t>
            </a:r>
            <a:r>
              <a:rPr sz="2400" spc="-5" dirty="0"/>
              <a:t>example: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291675" y="216625"/>
            <a:ext cx="5457824" cy="40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7445" y="1030661"/>
            <a:ext cx="5325686" cy="1568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5725" y="2993587"/>
            <a:ext cx="4352144" cy="102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725" y="4080924"/>
            <a:ext cx="3265199" cy="31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3074" y="1802225"/>
            <a:ext cx="654047" cy="5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2273" y="1261322"/>
            <a:ext cx="761999" cy="552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75" y="1654848"/>
            <a:ext cx="571499" cy="1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575" y="560786"/>
            <a:ext cx="1352543" cy="552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87875" y="2056635"/>
            <a:ext cx="428595" cy="18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2273" y="2036201"/>
            <a:ext cx="761999" cy="552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6425" y="781374"/>
            <a:ext cx="2468880" cy="709295"/>
          </a:xfrm>
          <a:custGeom>
            <a:avLst/>
            <a:gdLst/>
            <a:ahLst/>
            <a:cxnLst/>
            <a:rect l="l" t="t" r="r" b="b"/>
            <a:pathLst>
              <a:path w="2468879" h="709294">
                <a:moveTo>
                  <a:pt x="0" y="0"/>
                </a:moveTo>
                <a:lnTo>
                  <a:pt x="2468299" y="0"/>
                </a:lnTo>
                <a:lnTo>
                  <a:pt x="2468299" y="708749"/>
                </a:lnTo>
                <a:lnTo>
                  <a:pt x="0" y="708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7100" y="938133"/>
            <a:ext cx="2266949" cy="380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2769" y="3879201"/>
            <a:ext cx="1815638" cy="609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0294" y="3243468"/>
            <a:ext cx="1920584" cy="6357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60298" y="2575235"/>
            <a:ext cx="1373479" cy="635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3025" y="2397911"/>
            <a:ext cx="1054110" cy="552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637" y="1147547"/>
            <a:ext cx="1669489" cy="56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7426996" y="2493160"/>
            <a:ext cx="1433195" cy="914400"/>
            <a:chOff x="7634732" y="1885950"/>
            <a:chExt cx="1433195" cy="914400"/>
          </a:xfrm>
        </p:grpSpPr>
        <p:sp>
          <p:nvSpPr>
            <p:cNvPr id="27" name="object 12"/>
            <p:cNvSpPr/>
            <p:nvPr/>
          </p:nvSpPr>
          <p:spPr>
            <a:xfrm>
              <a:off x="7711911" y="2069425"/>
              <a:ext cx="1256324" cy="4859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634732" y="1885950"/>
              <a:ext cx="1433195" cy="914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225" y="122742"/>
            <a:ext cx="7743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Modularized </a:t>
            </a:r>
            <a:r>
              <a:rPr sz="2600" spc="-5" dirty="0">
                <a:latin typeface="Arial"/>
                <a:cs typeface="Arial"/>
              </a:rPr>
              <a:t>implementation: forward </a:t>
            </a:r>
            <a:r>
              <a:rPr sz="2600" dirty="0">
                <a:latin typeface="Arial"/>
                <a:cs typeface="Arial"/>
              </a:rPr>
              <a:t>/ </a:t>
            </a:r>
            <a:r>
              <a:rPr sz="2600" spc="-5" dirty="0">
                <a:latin typeface="Arial"/>
                <a:cs typeface="Arial"/>
              </a:rPr>
              <a:t>backward</a:t>
            </a:r>
            <a:r>
              <a:rPr sz="2600" spc="-1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658" y="1219551"/>
            <a:ext cx="3090458" cy="1094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1675" y="1151912"/>
            <a:ext cx="5540124" cy="3051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4700" y="793181"/>
            <a:ext cx="4408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6635" algn="l"/>
              </a:tabLst>
            </a:pPr>
            <a:r>
              <a:rPr sz="1800" spc="-5" dirty="0">
                <a:latin typeface="Arial"/>
                <a:cs typeface="Arial"/>
              </a:rPr>
              <a:t>Graph </a:t>
            </a:r>
            <a:r>
              <a:rPr sz="1800" dirty="0">
                <a:latin typeface="Arial"/>
                <a:cs typeface="Arial"/>
              </a:rPr>
              <a:t>(or </a:t>
            </a:r>
            <a:r>
              <a:rPr sz="1800" spc="-5" dirty="0">
                <a:latin typeface="Arial"/>
                <a:cs typeface="Arial"/>
              </a:rPr>
              <a:t>Net) object	</a:t>
            </a:r>
            <a:r>
              <a:rPr sz="1800" i="1" dirty="0">
                <a:latin typeface="Arial"/>
                <a:cs typeface="Arial"/>
              </a:rPr>
              <a:t>(rough </a:t>
            </a:r>
            <a:r>
              <a:rPr sz="1800" i="1" spc="-5" dirty="0">
                <a:latin typeface="Arial"/>
                <a:cs typeface="Arial"/>
              </a:rPr>
              <a:t>psuedo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code)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3425" y="990849"/>
            <a:ext cx="4340750" cy="239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6993" y="2363181"/>
            <a:ext cx="1337310" cy="476250"/>
          </a:xfrm>
          <a:custGeom>
            <a:avLst/>
            <a:gdLst/>
            <a:ahLst/>
            <a:cxnLst/>
            <a:rect l="l" t="t" r="r" b="b"/>
            <a:pathLst>
              <a:path w="1337310" h="476250">
                <a:moveTo>
                  <a:pt x="1336819" y="47586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6023" y="2324012"/>
            <a:ext cx="111046" cy="78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3812" y="2500912"/>
            <a:ext cx="466724" cy="676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9049" y="2496149"/>
            <a:ext cx="476250" cy="685800"/>
          </a:xfrm>
          <a:custGeom>
            <a:avLst/>
            <a:gdLst/>
            <a:ahLst/>
            <a:cxnLst/>
            <a:rect l="l" t="t" r="r" b="b"/>
            <a:pathLst>
              <a:path w="476250" h="685800">
                <a:moveTo>
                  <a:pt x="0" y="0"/>
                </a:moveTo>
                <a:lnTo>
                  <a:pt x="476249" y="0"/>
                </a:lnTo>
                <a:lnTo>
                  <a:pt x="476249" y="685799"/>
                </a:lnTo>
                <a:lnTo>
                  <a:pt x="0" y="685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0875" y="3629724"/>
            <a:ext cx="514349" cy="60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6112" y="3624962"/>
            <a:ext cx="523875" cy="657225"/>
          </a:xfrm>
          <a:custGeom>
            <a:avLst/>
            <a:gdLst/>
            <a:ahLst/>
            <a:cxnLst/>
            <a:rect l="l" t="t" r="r" b="b"/>
            <a:pathLst>
              <a:path w="523875" h="657225">
                <a:moveTo>
                  <a:pt x="0" y="0"/>
                </a:moveTo>
                <a:lnTo>
                  <a:pt x="523874" y="0"/>
                </a:lnTo>
                <a:lnTo>
                  <a:pt x="523874" y="656674"/>
                </a:lnTo>
                <a:lnTo>
                  <a:pt x="0" y="6566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4344" y="3293280"/>
            <a:ext cx="393700" cy="336550"/>
          </a:xfrm>
          <a:custGeom>
            <a:avLst/>
            <a:gdLst/>
            <a:ahLst/>
            <a:cxnLst/>
            <a:rect l="l" t="t" r="r" b="b"/>
            <a:pathLst>
              <a:path w="393700" h="336550">
                <a:moveTo>
                  <a:pt x="393705" y="33644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9097" y="3227592"/>
            <a:ext cx="105213" cy="991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8324" y="1809125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274349"/>
                </a:moveTo>
                <a:lnTo>
                  <a:pt x="4420" y="225035"/>
                </a:lnTo>
                <a:lnTo>
                  <a:pt x="17164" y="178620"/>
                </a:lnTo>
                <a:lnTo>
                  <a:pt x="37456" y="135880"/>
                </a:lnTo>
                <a:lnTo>
                  <a:pt x="64523" y="97589"/>
                </a:lnTo>
                <a:lnTo>
                  <a:pt x="97589" y="64523"/>
                </a:lnTo>
                <a:lnTo>
                  <a:pt x="135880" y="37456"/>
                </a:lnTo>
                <a:lnTo>
                  <a:pt x="178620" y="17164"/>
                </a:lnTo>
                <a:lnTo>
                  <a:pt x="225035" y="4420"/>
                </a:lnTo>
                <a:lnTo>
                  <a:pt x="274349" y="0"/>
                </a:lnTo>
                <a:lnTo>
                  <a:pt x="328122" y="5320"/>
                </a:lnTo>
                <a:lnTo>
                  <a:pt x="379339" y="20883"/>
                </a:lnTo>
                <a:lnTo>
                  <a:pt x="426559" y="46094"/>
                </a:lnTo>
                <a:lnTo>
                  <a:pt x="468344" y="80355"/>
                </a:lnTo>
                <a:lnTo>
                  <a:pt x="502605" y="122140"/>
                </a:lnTo>
                <a:lnTo>
                  <a:pt x="527816" y="169360"/>
                </a:lnTo>
                <a:lnTo>
                  <a:pt x="543379" y="220577"/>
                </a:lnTo>
                <a:lnTo>
                  <a:pt x="548699" y="274349"/>
                </a:lnTo>
                <a:lnTo>
                  <a:pt x="544279" y="323664"/>
                </a:lnTo>
                <a:lnTo>
                  <a:pt x="531535" y="370079"/>
                </a:lnTo>
                <a:lnTo>
                  <a:pt x="511243" y="412819"/>
                </a:lnTo>
                <a:lnTo>
                  <a:pt x="484176" y="451110"/>
                </a:lnTo>
                <a:lnTo>
                  <a:pt x="451110" y="484176"/>
                </a:lnTo>
                <a:lnTo>
                  <a:pt x="412819" y="511243"/>
                </a:lnTo>
                <a:lnTo>
                  <a:pt x="370079" y="531535"/>
                </a:lnTo>
                <a:lnTo>
                  <a:pt x="323664" y="544279"/>
                </a:lnTo>
                <a:lnTo>
                  <a:pt x="274349" y="548699"/>
                </a:lnTo>
                <a:lnTo>
                  <a:pt x="225035" y="544279"/>
                </a:lnTo>
                <a:lnTo>
                  <a:pt x="178620" y="531535"/>
                </a:lnTo>
                <a:lnTo>
                  <a:pt x="135880" y="511243"/>
                </a:lnTo>
                <a:lnTo>
                  <a:pt x="97589" y="484176"/>
                </a:lnTo>
                <a:lnTo>
                  <a:pt x="64523" y="451110"/>
                </a:lnTo>
                <a:lnTo>
                  <a:pt x="37456" y="412819"/>
                </a:lnTo>
                <a:lnTo>
                  <a:pt x="17164" y="370079"/>
                </a:lnTo>
                <a:lnTo>
                  <a:pt x="4420" y="323664"/>
                </a:lnTo>
                <a:lnTo>
                  <a:pt x="0" y="2743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9980" y="1567280"/>
            <a:ext cx="383540" cy="288290"/>
          </a:xfrm>
          <a:custGeom>
            <a:avLst/>
            <a:gdLst/>
            <a:ahLst/>
            <a:cxnLst/>
            <a:rect l="l" t="t" r="r" b="b"/>
            <a:pathLst>
              <a:path w="383540" h="288289">
                <a:moveTo>
                  <a:pt x="0" y="0"/>
                </a:moveTo>
                <a:lnTo>
                  <a:pt x="383014" y="28786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006" y="38546"/>
                </a:moveTo>
                <a:lnTo>
                  <a:pt x="0" y="25153"/>
                </a:lnTo>
                <a:lnTo>
                  <a:pt x="18904" y="0"/>
                </a:lnTo>
                <a:lnTo>
                  <a:pt x="44006" y="385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0" y="25153"/>
                </a:moveTo>
                <a:lnTo>
                  <a:pt x="44006" y="38546"/>
                </a:lnTo>
                <a:lnTo>
                  <a:pt x="18904" y="0"/>
                </a:lnTo>
                <a:lnTo>
                  <a:pt x="0" y="251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8880" y="2306335"/>
            <a:ext cx="450850" cy="264160"/>
          </a:xfrm>
          <a:custGeom>
            <a:avLst/>
            <a:gdLst/>
            <a:ahLst/>
            <a:cxnLst/>
            <a:rect l="l" t="t" r="r" b="b"/>
            <a:pathLst>
              <a:path w="450850" h="264160">
                <a:moveTo>
                  <a:pt x="0" y="263633"/>
                </a:moveTo>
                <a:lnTo>
                  <a:pt x="45047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0" y="8254"/>
                </a:lnTo>
                <a:lnTo>
                  <a:pt x="45252" y="0"/>
                </a:lnTo>
                <a:lnTo>
                  <a:pt x="15893" y="354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45252" y="0"/>
                </a:lnTo>
                <a:lnTo>
                  <a:pt x="0" y="8254"/>
                </a:lnTo>
                <a:lnTo>
                  <a:pt x="15893" y="3541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7025" y="2083474"/>
            <a:ext cx="553085" cy="0"/>
          </a:xfrm>
          <a:custGeom>
            <a:avLst/>
            <a:gdLst/>
            <a:ahLst/>
            <a:cxnLst/>
            <a:rect l="l" t="t" r="r" b="b"/>
            <a:pathLst>
              <a:path w="553085">
                <a:moveTo>
                  <a:pt x="0" y="0"/>
                </a:moveTo>
                <a:lnTo>
                  <a:pt x="553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5600" y="128890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7750" y="2293393"/>
            <a:ext cx="2429510" cy="10706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586740">
              <a:lnSpc>
                <a:spcPct val="100000"/>
              </a:lnSpc>
              <a:spcBef>
                <a:spcPts val="133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400" dirty="0">
                <a:latin typeface="Arial"/>
                <a:cs typeface="Arial"/>
              </a:rPr>
              <a:t>(x,y,z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scalars)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12150" y="16708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1525" y="1895510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5225" y="122742"/>
            <a:ext cx="7743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Modularized </a:t>
            </a:r>
            <a:r>
              <a:rPr sz="2600" spc="-5" dirty="0"/>
              <a:t>implementation: forward </a:t>
            </a:r>
            <a:r>
              <a:rPr sz="2600" dirty="0"/>
              <a:t>/ </a:t>
            </a:r>
            <a:r>
              <a:rPr sz="2600" spc="-5" dirty="0"/>
              <a:t>backward</a:t>
            </a:r>
            <a:r>
              <a:rPr sz="2600" spc="-110" dirty="0"/>
              <a:t> </a:t>
            </a:r>
            <a:r>
              <a:rPr sz="2600" spc="-5" dirty="0"/>
              <a:t>API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7374" y="981826"/>
            <a:ext cx="6078183" cy="292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8324" y="1809125"/>
            <a:ext cx="549275" cy="549275"/>
          </a:xfrm>
          <a:custGeom>
            <a:avLst/>
            <a:gdLst/>
            <a:ahLst/>
            <a:cxnLst/>
            <a:rect l="l" t="t" r="r" b="b"/>
            <a:pathLst>
              <a:path w="549275" h="549275">
                <a:moveTo>
                  <a:pt x="0" y="274349"/>
                </a:moveTo>
                <a:lnTo>
                  <a:pt x="4420" y="225035"/>
                </a:lnTo>
                <a:lnTo>
                  <a:pt x="17164" y="178620"/>
                </a:lnTo>
                <a:lnTo>
                  <a:pt x="37456" y="135880"/>
                </a:lnTo>
                <a:lnTo>
                  <a:pt x="64523" y="97589"/>
                </a:lnTo>
                <a:lnTo>
                  <a:pt x="97589" y="64523"/>
                </a:lnTo>
                <a:lnTo>
                  <a:pt x="135880" y="37456"/>
                </a:lnTo>
                <a:lnTo>
                  <a:pt x="178620" y="17164"/>
                </a:lnTo>
                <a:lnTo>
                  <a:pt x="225035" y="4420"/>
                </a:lnTo>
                <a:lnTo>
                  <a:pt x="274349" y="0"/>
                </a:lnTo>
                <a:lnTo>
                  <a:pt x="328122" y="5320"/>
                </a:lnTo>
                <a:lnTo>
                  <a:pt x="379339" y="20883"/>
                </a:lnTo>
                <a:lnTo>
                  <a:pt x="426559" y="46094"/>
                </a:lnTo>
                <a:lnTo>
                  <a:pt x="468344" y="80355"/>
                </a:lnTo>
                <a:lnTo>
                  <a:pt x="502605" y="122140"/>
                </a:lnTo>
                <a:lnTo>
                  <a:pt x="527816" y="169360"/>
                </a:lnTo>
                <a:lnTo>
                  <a:pt x="543379" y="220577"/>
                </a:lnTo>
                <a:lnTo>
                  <a:pt x="548699" y="274349"/>
                </a:lnTo>
                <a:lnTo>
                  <a:pt x="544279" y="323664"/>
                </a:lnTo>
                <a:lnTo>
                  <a:pt x="531535" y="370079"/>
                </a:lnTo>
                <a:lnTo>
                  <a:pt x="511243" y="412819"/>
                </a:lnTo>
                <a:lnTo>
                  <a:pt x="484176" y="451110"/>
                </a:lnTo>
                <a:lnTo>
                  <a:pt x="451110" y="484176"/>
                </a:lnTo>
                <a:lnTo>
                  <a:pt x="412819" y="511243"/>
                </a:lnTo>
                <a:lnTo>
                  <a:pt x="370079" y="531535"/>
                </a:lnTo>
                <a:lnTo>
                  <a:pt x="323664" y="544279"/>
                </a:lnTo>
                <a:lnTo>
                  <a:pt x="274349" y="548699"/>
                </a:lnTo>
                <a:lnTo>
                  <a:pt x="225035" y="544279"/>
                </a:lnTo>
                <a:lnTo>
                  <a:pt x="178620" y="531535"/>
                </a:lnTo>
                <a:lnTo>
                  <a:pt x="135880" y="511243"/>
                </a:lnTo>
                <a:lnTo>
                  <a:pt x="97589" y="484176"/>
                </a:lnTo>
                <a:lnTo>
                  <a:pt x="64523" y="451110"/>
                </a:lnTo>
                <a:lnTo>
                  <a:pt x="37456" y="412819"/>
                </a:lnTo>
                <a:lnTo>
                  <a:pt x="17164" y="370079"/>
                </a:lnTo>
                <a:lnTo>
                  <a:pt x="4420" y="323664"/>
                </a:lnTo>
                <a:lnTo>
                  <a:pt x="0" y="2743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80" y="1567280"/>
            <a:ext cx="383540" cy="288290"/>
          </a:xfrm>
          <a:custGeom>
            <a:avLst/>
            <a:gdLst/>
            <a:ahLst/>
            <a:cxnLst/>
            <a:rect l="l" t="t" r="r" b="b"/>
            <a:pathLst>
              <a:path w="383540" h="288289">
                <a:moveTo>
                  <a:pt x="0" y="0"/>
                </a:moveTo>
                <a:lnTo>
                  <a:pt x="383014" y="28786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006" y="38546"/>
                </a:moveTo>
                <a:lnTo>
                  <a:pt x="0" y="25153"/>
                </a:lnTo>
                <a:lnTo>
                  <a:pt x="18904" y="0"/>
                </a:lnTo>
                <a:lnTo>
                  <a:pt x="44006" y="3854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3542" y="1842567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0" y="25153"/>
                </a:moveTo>
                <a:lnTo>
                  <a:pt x="44006" y="38546"/>
                </a:lnTo>
                <a:lnTo>
                  <a:pt x="18904" y="0"/>
                </a:lnTo>
                <a:lnTo>
                  <a:pt x="0" y="251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880" y="2306335"/>
            <a:ext cx="450850" cy="264160"/>
          </a:xfrm>
          <a:custGeom>
            <a:avLst/>
            <a:gdLst/>
            <a:ahLst/>
            <a:cxnLst/>
            <a:rect l="l" t="t" r="r" b="b"/>
            <a:pathLst>
              <a:path w="450850" h="264160">
                <a:moveTo>
                  <a:pt x="0" y="263633"/>
                </a:moveTo>
                <a:lnTo>
                  <a:pt x="45047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0" y="8254"/>
                </a:lnTo>
                <a:lnTo>
                  <a:pt x="45252" y="0"/>
                </a:lnTo>
                <a:lnTo>
                  <a:pt x="15893" y="354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1409" y="2284502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15893" y="35411"/>
                </a:moveTo>
                <a:lnTo>
                  <a:pt x="45252" y="0"/>
                </a:lnTo>
                <a:lnTo>
                  <a:pt x="0" y="8254"/>
                </a:lnTo>
                <a:lnTo>
                  <a:pt x="15893" y="3541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7025" y="2083474"/>
            <a:ext cx="553085" cy="0"/>
          </a:xfrm>
          <a:custGeom>
            <a:avLst/>
            <a:gdLst/>
            <a:ahLst/>
            <a:cxnLst/>
            <a:rect l="l" t="t" r="r" b="b"/>
            <a:pathLst>
              <a:path w="553085">
                <a:moveTo>
                  <a:pt x="0" y="0"/>
                </a:moveTo>
                <a:lnTo>
                  <a:pt x="553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0074" y="20677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5600" y="128890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7750" y="2293393"/>
            <a:ext cx="2429510" cy="10706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586740">
              <a:lnSpc>
                <a:spcPct val="100000"/>
              </a:lnSpc>
              <a:spcBef>
                <a:spcPts val="133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400" dirty="0">
                <a:latin typeface="Arial"/>
                <a:cs typeface="Arial"/>
              </a:rPr>
              <a:t>(x,y,z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scalars)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2150" y="16708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51525" y="1895510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5225" y="122742"/>
            <a:ext cx="7743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Modularized </a:t>
            </a:r>
            <a:r>
              <a:rPr sz="2600" spc="-5" dirty="0"/>
              <a:t>implementation: forward </a:t>
            </a:r>
            <a:r>
              <a:rPr sz="2600" dirty="0"/>
              <a:t>/ </a:t>
            </a:r>
            <a:r>
              <a:rPr sz="2600" spc="-5" dirty="0"/>
              <a:t>backward</a:t>
            </a:r>
            <a:r>
              <a:rPr sz="2600" spc="-110" dirty="0"/>
              <a:t> </a:t>
            </a:r>
            <a:r>
              <a:rPr sz="2600" spc="-5" dirty="0"/>
              <a:t>API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25" y="122742"/>
            <a:ext cx="32486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/>
              <a:t>Example: </a:t>
            </a:r>
            <a:r>
              <a:rPr sz="2600" spc="-5" dirty="0"/>
              <a:t>Caffe</a:t>
            </a:r>
            <a:r>
              <a:rPr sz="2600" spc="-85" dirty="0"/>
              <a:t> </a:t>
            </a:r>
            <a:r>
              <a:rPr sz="2600" spc="-5" dirty="0"/>
              <a:t>layers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99325" y="677125"/>
            <a:ext cx="3614299" cy="346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5345" y="718850"/>
            <a:ext cx="3389383" cy="342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0499" y="4235977"/>
            <a:ext cx="1304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Caffe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BSD</a:t>
            </a:r>
            <a:r>
              <a:rPr sz="600" u="sng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2-Clause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950" y="135975"/>
            <a:ext cx="2776224" cy="4115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97574" y="1303725"/>
            <a:ext cx="1581149" cy="619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2812" y="1298962"/>
            <a:ext cx="1590675" cy="628650"/>
          </a:xfrm>
          <a:custGeom>
            <a:avLst/>
            <a:gdLst/>
            <a:ahLst/>
            <a:cxnLst/>
            <a:rect l="l" t="t" r="r" b="b"/>
            <a:pathLst>
              <a:path w="1590675" h="628650">
                <a:moveTo>
                  <a:pt x="0" y="0"/>
                </a:moveTo>
                <a:lnTo>
                  <a:pt x="1590674" y="0"/>
                </a:lnTo>
                <a:lnTo>
                  <a:pt x="1590674" y="628649"/>
                </a:lnTo>
                <a:lnTo>
                  <a:pt x="0" y="6286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2375" y="2849625"/>
            <a:ext cx="1581149" cy="323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7613" y="2701987"/>
            <a:ext cx="1590675" cy="666750"/>
          </a:xfrm>
          <a:custGeom>
            <a:avLst/>
            <a:gdLst/>
            <a:ahLst/>
            <a:cxnLst/>
            <a:rect l="l" t="t" r="r" b="b"/>
            <a:pathLst>
              <a:path w="1590675" h="666750">
                <a:moveTo>
                  <a:pt x="0" y="0"/>
                </a:moveTo>
                <a:lnTo>
                  <a:pt x="1590674" y="0"/>
                </a:lnTo>
                <a:lnTo>
                  <a:pt x="1590674" y="666749"/>
                </a:lnTo>
                <a:lnTo>
                  <a:pt x="0" y="6667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524" y="688925"/>
            <a:ext cx="2680335" cy="1405255"/>
          </a:xfrm>
          <a:custGeom>
            <a:avLst/>
            <a:gdLst/>
            <a:ahLst/>
            <a:cxnLst/>
            <a:rect l="l" t="t" r="r" b="b"/>
            <a:pathLst>
              <a:path w="2680335" h="1405255">
                <a:moveTo>
                  <a:pt x="0" y="0"/>
                </a:moveTo>
                <a:lnTo>
                  <a:pt x="2680199" y="0"/>
                </a:lnTo>
                <a:lnTo>
                  <a:pt x="2680199" y="1404899"/>
                </a:lnTo>
                <a:lnTo>
                  <a:pt x="0" y="1404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524" y="2135199"/>
            <a:ext cx="2680335" cy="1372235"/>
          </a:xfrm>
          <a:custGeom>
            <a:avLst/>
            <a:gdLst/>
            <a:ahLst/>
            <a:cxnLst/>
            <a:rect l="l" t="t" r="r" b="b"/>
            <a:pathLst>
              <a:path w="2680335" h="1372235">
                <a:moveTo>
                  <a:pt x="0" y="0"/>
                </a:moveTo>
                <a:lnTo>
                  <a:pt x="2680199" y="0"/>
                </a:lnTo>
                <a:lnTo>
                  <a:pt x="2680199" y="1372199"/>
                </a:lnTo>
                <a:lnTo>
                  <a:pt x="0" y="1372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7543" y="3035362"/>
            <a:ext cx="1475105" cy="118745"/>
          </a:xfrm>
          <a:custGeom>
            <a:avLst/>
            <a:gdLst/>
            <a:ahLst/>
            <a:cxnLst/>
            <a:rect l="l" t="t" r="r" b="b"/>
            <a:pathLst>
              <a:path w="1475104" h="118744">
                <a:moveTo>
                  <a:pt x="1474832" y="0"/>
                </a:moveTo>
                <a:lnTo>
                  <a:pt x="0" y="11813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4455" y="3137816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343" y="31364"/>
                </a:moveTo>
                <a:lnTo>
                  <a:pt x="0" y="19133"/>
                </a:lnTo>
                <a:lnTo>
                  <a:pt x="41831" y="0"/>
                </a:lnTo>
                <a:lnTo>
                  <a:pt x="44343" y="313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4455" y="3137816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831" y="0"/>
                </a:moveTo>
                <a:lnTo>
                  <a:pt x="0" y="19133"/>
                </a:lnTo>
                <a:lnTo>
                  <a:pt x="44343" y="31364"/>
                </a:lnTo>
                <a:lnTo>
                  <a:pt x="41831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8583" y="1613287"/>
            <a:ext cx="2329180" cy="215265"/>
          </a:xfrm>
          <a:custGeom>
            <a:avLst/>
            <a:gdLst/>
            <a:ahLst/>
            <a:cxnLst/>
            <a:rect l="l" t="t" r="r" b="b"/>
            <a:pathLst>
              <a:path w="2329179" h="215264">
                <a:moveTo>
                  <a:pt x="2328991" y="0"/>
                </a:moveTo>
                <a:lnTo>
                  <a:pt x="0" y="21465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5540" y="1812276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4486" y="31332"/>
                </a:moveTo>
                <a:lnTo>
                  <a:pt x="0" y="19633"/>
                </a:lnTo>
                <a:lnTo>
                  <a:pt x="41598" y="0"/>
                </a:lnTo>
                <a:lnTo>
                  <a:pt x="44486" y="313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5540" y="1812276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41598" y="0"/>
                </a:moveTo>
                <a:lnTo>
                  <a:pt x="0" y="19633"/>
                </a:lnTo>
                <a:lnTo>
                  <a:pt x="44486" y="31332"/>
                </a:lnTo>
                <a:lnTo>
                  <a:pt x="41598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86550" y="2826373"/>
            <a:ext cx="267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190" algn="l"/>
              </a:tabLst>
            </a:pPr>
            <a:r>
              <a:rPr sz="2200" dirty="0">
                <a:latin typeface="Arial"/>
                <a:cs typeface="Arial"/>
              </a:rPr>
              <a:t>*</a:t>
            </a:r>
            <a:r>
              <a:rPr sz="2200" spc="-5" dirty="0">
                <a:latin typeface="Arial"/>
                <a:cs typeface="Arial"/>
              </a:rPr>
              <a:t> top_diff	</a:t>
            </a:r>
            <a:r>
              <a:rPr sz="2200" dirty="0">
                <a:latin typeface="Arial"/>
                <a:cs typeface="Arial"/>
              </a:rPr>
              <a:t>(chain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rule)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4300" y="4312177"/>
            <a:ext cx="1304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Caffe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BSD</a:t>
            </a:r>
            <a:r>
              <a:rPr sz="600" u="sng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2-Clause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50042" y="122742"/>
            <a:ext cx="30111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latin typeface="Arial"/>
                <a:cs typeface="Arial"/>
              </a:rPr>
              <a:t>Caffe </a:t>
            </a:r>
            <a:r>
              <a:rPr sz="2600" spc="-10" dirty="0">
                <a:latin typeface="Arial"/>
                <a:cs typeface="Arial"/>
              </a:rPr>
              <a:t>Sigmoid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Layer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649" y="836931"/>
            <a:ext cx="7705725" cy="3061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8509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neural nets will be </a:t>
            </a:r>
            <a:r>
              <a:rPr sz="1800" dirty="0">
                <a:latin typeface="Arial"/>
                <a:cs typeface="Arial"/>
              </a:rPr>
              <a:t>very </a:t>
            </a:r>
            <a:r>
              <a:rPr sz="1800" spc="-5" dirty="0">
                <a:latin typeface="Arial"/>
                <a:cs typeface="Arial"/>
              </a:rPr>
              <a:t>large: impractical to write down gradient formula  by hand for all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parameters</a:t>
            </a:r>
            <a:endParaRPr sz="1800" dirty="0">
              <a:latin typeface="Arial"/>
              <a:cs typeface="Arial"/>
            </a:endParaRPr>
          </a:p>
          <a:p>
            <a:pPr marL="379095" marR="633095" indent="-367030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backpropagation </a:t>
            </a:r>
            <a:r>
              <a:rPr sz="1800" dirty="0">
                <a:latin typeface="Arial"/>
                <a:cs typeface="Arial"/>
              </a:rPr>
              <a:t>= recursive </a:t>
            </a:r>
            <a:r>
              <a:rPr sz="1800" spc="-5" dirty="0">
                <a:latin typeface="Arial"/>
                <a:cs typeface="Arial"/>
              </a:rPr>
              <a:t>application of the </a:t>
            </a:r>
            <a:r>
              <a:rPr sz="1800" dirty="0">
                <a:latin typeface="Arial"/>
                <a:cs typeface="Arial"/>
              </a:rPr>
              <a:t>chain rule </a:t>
            </a:r>
            <a:r>
              <a:rPr sz="1800" spc="-5" dirty="0">
                <a:latin typeface="Arial"/>
                <a:cs typeface="Arial"/>
              </a:rPr>
              <a:t>along </a:t>
            </a:r>
            <a:r>
              <a:rPr sz="1800" dirty="0">
                <a:latin typeface="Arial"/>
                <a:cs typeface="Arial"/>
              </a:rPr>
              <a:t>a  computational </a:t>
            </a:r>
            <a:r>
              <a:rPr sz="1800" spc="-5" dirty="0">
                <a:latin typeface="Arial"/>
                <a:cs typeface="Arial"/>
              </a:rPr>
              <a:t>graph to </a:t>
            </a:r>
            <a:r>
              <a:rPr sz="1800" dirty="0">
                <a:latin typeface="Arial"/>
                <a:cs typeface="Arial"/>
              </a:rPr>
              <a:t>compute </a:t>
            </a:r>
            <a:r>
              <a:rPr sz="1800" spc="-5" dirty="0">
                <a:latin typeface="Arial"/>
                <a:cs typeface="Arial"/>
              </a:rPr>
              <a:t>the gradients of all  inputs/parameters/intermediates</a:t>
            </a:r>
            <a:endParaRPr sz="1800" dirty="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implementations </a:t>
            </a:r>
            <a:r>
              <a:rPr sz="1800" dirty="0">
                <a:latin typeface="Arial"/>
                <a:cs typeface="Arial"/>
              </a:rPr>
              <a:t>maintain a </a:t>
            </a:r>
            <a:r>
              <a:rPr sz="1800" spc="-5" dirty="0">
                <a:latin typeface="Arial"/>
                <a:cs typeface="Arial"/>
              </a:rPr>
              <a:t>graph </a:t>
            </a:r>
            <a:r>
              <a:rPr sz="1800" dirty="0">
                <a:latin typeface="Arial"/>
                <a:cs typeface="Arial"/>
              </a:rPr>
              <a:t>structure, </a:t>
            </a:r>
            <a:r>
              <a:rPr sz="1800" spc="-5" dirty="0">
                <a:latin typeface="Arial"/>
                <a:cs typeface="Arial"/>
              </a:rPr>
              <a:t>where the nodes implement  the </a:t>
            </a:r>
            <a:r>
              <a:rPr sz="1800" b="1" dirty="0">
                <a:latin typeface="Arial"/>
                <a:cs typeface="Arial"/>
              </a:rPr>
              <a:t>forward</a:t>
            </a:r>
            <a:r>
              <a:rPr sz="1800" dirty="0">
                <a:latin typeface="Arial"/>
                <a:cs typeface="Arial"/>
              </a:rPr>
              <a:t>() / </a:t>
            </a:r>
            <a:r>
              <a:rPr sz="1800" b="1" spc="-5" dirty="0">
                <a:latin typeface="Arial"/>
                <a:cs typeface="Arial"/>
              </a:rPr>
              <a:t>backward</a:t>
            </a:r>
            <a:r>
              <a:rPr sz="1800" spc="-5" dirty="0">
                <a:latin typeface="Arial"/>
                <a:cs typeface="Arial"/>
              </a:rPr>
              <a:t>() API</a:t>
            </a:r>
            <a:endParaRPr sz="1800" dirty="0">
              <a:latin typeface="Arial"/>
              <a:cs typeface="Arial"/>
            </a:endParaRPr>
          </a:p>
          <a:p>
            <a:pPr marL="379095" marR="410209" indent="-367030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forward</a:t>
            </a:r>
            <a:r>
              <a:rPr sz="1800" dirty="0">
                <a:latin typeface="Arial"/>
                <a:cs typeface="Arial"/>
              </a:rPr>
              <a:t>: compute result </a:t>
            </a:r>
            <a:r>
              <a:rPr sz="1800" spc="-5" dirty="0">
                <a:latin typeface="Arial"/>
                <a:cs typeface="Arial"/>
              </a:rPr>
              <a:t>of an operation and </a:t>
            </a:r>
            <a:r>
              <a:rPr sz="1800" dirty="0">
                <a:latin typeface="Arial"/>
                <a:cs typeface="Arial"/>
              </a:rPr>
              <a:t>save </a:t>
            </a:r>
            <a:r>
              <a:rPr sz="1800" spc="-5" dirty="0">
                <a:latin typeface="Arial"/>
                <a:cs typeface="Arial"/>
              </a:rPr>
              <a:t>any intermediates  needed for gradient </a:t>
            </a:r>
            <a:r>
              <a:rPr sz="1800" dirty="0">
                <a:latin typeface="Arial"/>
                <a:cs typeface="Arial"/>
              </a:rPr>
              <a:t>computation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memory</a:t>
            </a:r>
          </a:p>
          <a:p>
            <a:pPr marL="379095" marR="591185" indent="-367030">
              <a:lnSpc>
                <a:spcPct val="1006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latin typeface="Arial"/>
                <a:cs typeface="Arial"/>
              </a:rPr>
              <a:t>backward</a:t>
            </a:r>
            <a:r>
              <a:rPr sz="1800" spc="-5" dirty="0">
                <a:latin typeface="Arial"/>
                <a:cs typeface="Arial"/>
              </a:rPr>
              <a:t>: apply the </a:t>
            </a:r>
            <a:r>
              <a:rPr sz="1800" dirty="0">
                <a:latin typeface="Arial"/>
                <a:cs typeface="Arial"/>
              </a:rPr>
              <a:t>chain rule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compute </a:t>
            </a:r>
            <a:r>
              <a:rPr sz="1800" spc="-5" dirty="0">
                <a:latin typeface="Arial"/>
                <a:cs typeface="Arial"/>
              </a:rPr>
              <a:t>the gradient of the loss  function with </a:t>
            </a:r>
            <a:r>
              <a:rPr sz="1800" dirty="0">
                <a:latin typeface="Arial"/>
                <a:cs typeface="Arial"/>
              </a:rPr>
              <a:t>respect </a:t>
            </a:r>
            <a:r>
              <a:rPr sz="1800" spc="-5" dirty="0">
                <a:latin typeface="Arial"/>
                <a:cs typeface="Arial"/>
              </a:rPr>
              <a:t>to 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inputs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35001"/>
            <a:ext cx="2824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Summary </a:t>
            </a:r>
            <a:r>
              <a:rPr sz="2800" dirty="0"/>
              <a:t>so</a:t>
            </a:r>
            <a:r>
              <a:rPr sz="2800" spc="-90" dirty="0"/>
              <a:t> </a:t>
            </a:r>
            <a:r>
              <a:rPr sz="2800" spc="-5" dirty="0"/>
              <a:t>far...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4240" y="1962150"/>
            <a:ext cx="55733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 smtClean="0"/>
              <a:t> </a:t>
            </a:r>
            <a:r>
              <a:rPr lang="en-US" sz="3600" spc="-5" dirty="0" smtClean="0"/>
              <a:t>Artificial </a:t>
            </a:r>
            <a:r>
              <a:rPr sz="3600" spc="-5" dirty="0" smtClean="0"/>
              <a:t>Neural</a:t>
            </a:r>
            <a:r>
              <a:rPr sz="3600" spc="-90" dirty="0" smtClean="0"/>
              <a:t> </a:t>
            </a:r>
            <a:r>
              <a:rPr sz="3600" spc="-5" dirty="0"/>
              <a:t>Networks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86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581400" y="1809750"/>
            <a:ext cx="2133600" cy="1477328"/>
          </a:xfrm>
        </p:spPr>
        <p:txBody>
          <a:bodyPr/>
          <a:lstStyle/>
          <a:p>
            <a:r>
              <a:rPr lang="en-US" altLang="ko-KR" sz="4800" dirty="0" smtClean="0"/>
              <a:t>Q&amp;A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7496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35001"/>
            <a:ext cx="6166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Neural networks: without the brain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stuff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8008" y="1352075"/>
            <a:ext cx="1649166" cy="494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2775" y="1374257"/>
            <a:ext cx="4189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(</a:t>
            </a:r>
            <a:r>
              <a:rPr sz="2400" b="1" spc="-5" dirty="0">
                <a:latin typeface="Arial"/>
                <a:cs typeface="Arial"/>
              </a:rPr>
              <a:t>Before</a:t>
            </a:r>
            <a:r>
              <a:rPr sz="2400" spc="-5" dirty="0">
                <a:latin typeface="Arial"/>
                <a:cs typeface="Arial"/>
              </a:rPr>
              <a:t>) Linear </a:t>
            </a:r>
            <a:r>
              <a:rPr sz="2400" dirty="0">
                <a:latin typeface="Arial"/>
                <a:cs typeface="Arial"/>
              </a:rPr>
              <a:t>score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April 13,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9" y="1922963"/>
            <a:ext cx="1917533" cy="1722459"/>
          </a:xfrm>
          <a:prstGeom prst="rect">
            <a:avLst/>
          </a:prstGeom>
        </p:spPr>
      </p:pic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69" y="1938289"/>
            <a:ext cx="1684620" cy="16503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75857" y="1922963"/>
            <a:ext cx="1737901" cy="1677666"/>
            <a:chOff x="6481212" y="1586517"/>
            <a:chExt cx="2425700" cy="2379980"/>
          </a:xfrm>
        </p:grpSpPr>
        <p:sp>
          <p:nvSpPr>
            <p:cNvPr id="11" name="object 2"/>
            <p:cNvSpPr/>
            <p:nvPr/>
          </p:nvSpPr>
          <p:spPr>
            <a:xfrm>
              <a:off x="6481212" y="1586517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0" y="0"/>
                  </a:moveTo>
                  <a:lnTo>
                    <a:pt x="2425170" y="0"/>
                  </a:lnTo>
                  <a:lnTo>
                    <a:pt x="2425170" y="2379595"/>
                  </a:lnTo>
                  <a:lnTo>
                    <a:pt x="0" y="237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3"/>
            <p:cNvSpPr/>
            <p:nvPr/>
          </p:nvSpPr>
          <p:spPr>
            <a:xfrm>
              <a:off x="6803386" y="1881867"/>
              <a:ext cx="1767839" cy="1767839"/>
            </a:xfrm>
            <a:custGeom>
              <a:avLst/>
              <a:gdLst/>
              <a:ahLst/>
              <a:cxnLst/>
              <a:rect l="l" t="t" r="r" b="b"/>
              <a:pathLst>
                <a:path w="1767839" h="1767839">
                  <a:moveTo>
                    <a:pt x="883798" y="1767596"/>
                  </a:moveTo>
                  <a:lnTo>
                    <a:pt x="835307" y="1766288"/>
                  </a:lnTo>
                  <a:lnTo>
                    <a:pt x="787500" y="1762410"/>
                  </a:lnTo>
                  <a:lnTo>
                    <a:pt x="740443" y="1756028"/>
                  </a:lnTo>
                  <a:lnTo>
                    <a:pt x="694205" y="1747211"/>
                  </a:lnTo>
                  <a:lnTo>
                    <a:pt x="648852" y="1736025"/>
                  </a:lnTo>
                  <a:lnTo>
                    <a:pt x="604453" y="1722538"/>
                  </a:lnTo>
                  <a:lnTo>
                    <a:pt x="561073" y="1706818"/>
                  </a:lnTo>
                  <a:lnTo>
                    <a:pt x="518782" y="1688932"/>
                  </a:lnTo>
                  <a:lnTo>
                    <a:pt x="477646" y="1668946"/>
                  </a:lnTo>
                  <a:lnTo>
                    <a:pt x="437732" y="1646930"/>
                  </a:lnTo>
                  <a:lnTo>
                    <a:pt x="399108" y="1622949"/>
                  </a:lnTo>
                  <a:lnTo>
                    <a:pt x="361842" y="1597072"/>
                  </a:lnTo>
                  <a:lnTo>
                    <a:pt x="326000" y="1569365"/>
                  </a:lnTo>
                  <a:lnTo>
                    <a:pt x="291651" y="1539897"/>
                  </a:lnTo>
                  <a:lnTo>
                    <a:pt x="258861" y="1508734"/>
                  </a:lnTo>
                  <a:lnTo>
                    <a:pt x="227699" y="1475944"/>
                  </a:lnTo>
                  <a:lnTo>
                    <a:pt x="198230" y="1441595"/>
                  </a:lnTo>
                  <a:lnTo>
                    <a:pt x="170524" y="1405754"/>
                  </a:lnTo>
                  <a:lnTo>
                    <a:pt x="144647" y="1368487"/>
                  </a:lnTo>
                  <a:lnTo>
                    <a:pt x="120666" y="1329864"/>
                  </a:lnTo>
                  <a:lnTo>
                    <a:pt x="98649" y="1289950"/>
                  </a:lnTo>
                  <a:lnTo>
                    <a:pt x="78664" y="1248814"/>
                  </a:lnTo>
                  <a:lnTo>
                    <a:pt x="60777" y="1206522"/>
                  </a:lnTo>
                  <a:lnTo>
                    <a:pt x="45057" y="1163143"/>
                  </a:lnTo>
                  <a:lnTo>
                    <a:pt x="31570" y="1118743"/>
                  </a:lnTo>
                  <a:lnTo>
                    <a:pt x="20385" y="1073390"/>
                  </a:lnTo>
                  <a:lnTo>
                    <a:pt x="11567" y="1027152"/>
                  </a:lnTo>
                  <a:lnTo>
                    <a:pt x="5186" y="980096"/>
                  </a:lnTo>
                  <a:lnTo>
                    <a:pt x="1307" y="932288"/>
                  </a:lnTo>
                  <a:lnTo>
                    <a:pt x="0" y="883798"/>
                  </a:lnTo>
                  <a:lnTo>
                    <a:pt x="1307" y="835307"/>
                  </a:lnTo>
                  <a:lnTo>
                    <a:pt x="5186" y="787500"/>
                  </a:lnTo>
                  <a:lnTo>
                    <a:pt x="11567" y="740443"/>
                  </a:lnTo>
                  <a:lnTo>
                    <a:pt x="20385" y="694205"/>
                  </a:lnTo>
                  <a:lnTo>
                    <a:pt x="31570" y="648852"/>
                  </a:lnTo>
                  <a:lnTo>
                    <a:pt x="45057" y="604453"/>
                  </a:lnTo>
                  <a:lnTo>
                    <a:pt x="60777" y="561073"/>
                  </a:lnTo>
                  <a:lnTo>
                    <a:pt x="78664" y="518782"/>
                  </a:lnTo>
                  <a:lnTo>
                    <a:pt x="98649" y="477646"/>
                  </a:lnTo>
                  <a:lnTo>
                    <a:pt x="120666" y="437732"/>
                  </a:lnTo>
                  <a:lnTo>
                    <a:pt x="144647" y="399108"/>
                  </a:lnTo>
                  <a:lnTo>
                    <a:pt x="170524" y="361842"/>
                  </a:lnTo>
                  <a:lnTo>
                    <a:pt x="198230" y="326000"/>
                  </a:lnTo>
                  <a:lnTo>
                    <a:pt x="227699" y="291651"/>
                  </a:lnTo>
                  <a:lnTo>
                    <a:pt x="258875" y="258849"/>
                  </a:lnTo>
                  <a:lnTo>
                    <a:pt x="291651" y="227699"/>
                  </a:lnTo>
                  <a:lnTo>
                    <a:pt x="326000" y="198230"/>
                  </a:lnTo>
                  <a:lnTo>
                    <a:pt x="361842" y="170524"/>
                  </a:lnTo>
                  <a:lnTo>
                    <a:pt x="399108" y="144647"/>
                  </a:lnTo>
                  <a:lnTo>
                    <a:pt x="437732" y="120666"/>
                  </a:lnTo>
                  <a:lnTo>
                    <a:pt x="477646" y="98649"/>
                  </a:lnTo>
                  <a:lnTo>
                    <a:pt x="518782" y="78664"/>
                  </a:lnTo>
                  <a:lnTo>
                    <a:pt x="561073" y="60777"/>
                  </a:lnTo>
                  <a:lnTo>
                    <a:pt x="604453" y="45057"/>
                  </a:lnTo>
                  <a:lnTo>
                    <a:pt x="648852" y="31570"/>
                  </a:lnTo>
                  <a:lnTo>
                    <a:pt x="694205" y="20385"/>
                  </a:lnTo>
                  <a:lnTo>
                    <a:pt x="740443" y="11567"/>
                  </a:lnTo>
                  <a:lnTo>
                    <a:pt x="787500" y="5186"/>
                  </a:lnTo>
                  <a:lnTo>
                    <a:pt x="835307" y="1307"/>
                  </a:lnTo>
                  <a:lnTo>
                    <a:pt x="883798" y="0"/>
                  </a:lnTo>
                  <a:lnTo>
                    <a:pt x="933861" y="1417"/>
                  </a:lnTo>
                  <a:lnTo>
                    <a:pt x="983523" y="5641"/>
                  </a:lnTo>
                  <a:lnTo>
                    <a:pt x="1032674" y="12625"/>
                  </a:lnTo>
                  <a:lnTo>
                    <a:pt x="1081207" y="22325"/>
                  </a:lnTo>
                  <a:lnTo>
                    <a:pt x="1129014" y="34697"/>
                  </a:lnTo>
                  <a:lnTo>
                    <a:pt x="1175986" y="49694"/>
                  </a:lnTo>
                  <a:lnTo>
                    <a:pt x="1222016" y="67274"/>
                  </a:lnTo>
                  <a:lnTo>
                    <a:pt x="1266995" y="87390"/>
                  </a:lnTo>
                  <a:lnTo>
                    <a:pt x="1310815" y="109998"/>
                  </a:lnTo>
                  <a:lnTo>
                    <a:pt x="1353368" y="135053"/>
                  </a:lnTo>
                  <a:lnTo>
                    <a:pt x="1394545" y="162511"/>
                  </a:lnTo>
                  <a:lnTo>
                    <a:pt x="1434240" y="192326"/>
                  </a:lnTo>
                  <a:lnTo>
                    <a:pt x="1472343" y="224453"/>
                  </a:lnTo>
                  <a:lnTo>
                    <a:pt x="1508758" y="258861"/>
                  </a:lnTo>
                  <a:lnTo>
                    <a:pt x="1543145" y="295253"/>
                  </a:lnTo>
                  <a:lnTo>
                    <a:pt x="1575275" y="333356"/>
                  </a:lnTo>
                  <a:lnTo>
                    <a:pt x="1605091" y="373050"/>
                  </a:lnTo>
                  <a:lnTo>
                    <a:pt x="1632549" y="414228"/>
                  </a:lnTo>
                  <a:lnTo>
                    <a:pt x="1657604" y="456781"/>
                  </a:lnTo>
                  <a:lnTo>
                    <a:pt x="1680212" y="500601"/>
                  </a:lnTo>
                  <a:lnTo>
                    <a:pt x="1700327" y="545580"/>
                  </a:lnTo>
                  <a:lnTo>
                    <a:pt x="1717906" y="591609"/>
                  </a:lnTo>
                  <a:lnTo>
                    <a:pt x="1732903" y="638581"/>
                  </a:lnTo>
                  <a:lnTo>
                    <a:pt x="1745273" y="686388"/>
                  </a:lnTo>
                  <a:lnTo>
                    <a:pt x="1754972" y="734921"/>
                  </a:lnTo>
                  <a:lnTo>
                    <a:pt x="1761956" y="784073"/>
                  </a:lnTo>
                  <a:lnTo>
                    <a:pt x="1766178" y="833734"/>
                  </a:lnTo>
                  <a:lnTo>
                    <a:pt x="1767596" y="883798"/>
                  </a:lnTo>
                  <a:lnTo>
                    <a:pt x="1766288" y="932288"/>
                  </a:lnTo>
                  <a:lnTo>
                    <a:pt x="1762410" y="980096"/>
                  </a:lnTo>
                  <a:lnTo>
                    <a:pt x="1756029" y="1027152"/>
                  </a:lnTo>
                  <a:lnTo>
                    <a:pt x="1747212" y="1073390"/>
                  </a:lnTo>
                  <a:lnTo>
                    <a:pt x="1736027" y="1118743"/>
                  </a:lnTo>
                  <a:lnTo>
                    <a:pt x="1722541" y="1163143"/>
                  </a:lnTo>
                  <a:lnTo>
                    <a:pt x="1706821" y="1206522"/>
                  </a:lnTo>
                  <a:lnTo>
                    <a:pt x="1688936" y="1248814"/>
                  </a:lnTo>
                  <a:lnTo>
                    <a:pt x="1668951" y="1289950"/>
                  </a:lnTo>
                  <a:lnTo>
                    <a:pt x="1646935" y="1329864"/>
                  </a:lnTo>
                  <a:lnTo>
                    <a:pt x="1622955" y="1368487"/>
                  </a:lnTo>
                  <a:lnTo>
                    <a:pt x="1597079" y="1405754"/>
                  </a:lnTo>
                  <a:lnTo>
                    <a:pt x="1569373" y="1441595"/>
                  </a:lnTo>
                  <a:lnTo>
                    <a:pt x="1539905" y="1475944"/>
                  </a:lnTo>
                  <a:lnTo>
                    <a:pt x="1508743" y="1508734"/>
                  </a:lnTo>
                  <a:lnTo>
                    <a:pt x="1475954" y="1539897"/>
                  </a:lnTo>
                  <a:lnTo>
                    <a:pt x="1441605" y="1569365"/>
                  </a:lnTo>
                  <a:lnTo>
                    <a:pt x="1405764" y="1597072"/>
                  </a:lnTo>
                  <a:lnTo>
                    <a:pt x="1368498" y="1622949"/>
                  </a:lnTo>
                  <a:lnTo>
                    <a:pt x="1329875" y="1646930"/>
                  </a:lnTo>
                  <a:lnTo>
                    <a:pt x="1289961" y="1668946"/>
                  </a:lnTo>
                  <a:lnTo>
                    <a:pt x="1248824" y="1688932"/>
                  </a:lnTo>
                  <a:lnTo>
                    <a:pt x="1206532" y="1706818"/>
                  </a:lnTo>
                  <a:lnTo>
                    <a:pt x="1163152" y="1722538"/>
                  </a:lnTo>
                  <a:lnTo>
                    <a:pt x="1118752" y="1736025"/>
                  </a:lnTo>
                  <a:lnTo>
                    <a:pt x="1073398" y="1747211"/>
                  </a:lnTo>
                  <a:lnTo>
                    <a:pt x="1027158" y="1756028"/>
                  </a:lnTo>
                  <a:lnTo>
                    <a:pt x="980100" y="1762410"/>
                  </a:lnTo>
                  <a:lnTo>
                    <a:pt x="932291" y="1766288"/>
                  </a:lnTo>
                  <a:lnTo>
                    <a:pt x="883798" y="176759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4"/>
            <p:cNvSpPr/>
            <p:nvPr/>
          </p:nvSpPr>
          <p:spPr>
            <a:xfrm>
              <a:off x="7283410" y="2361866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20" h="807720">
                  <a:moveTo>
                    <a:pt x="403774" y="807598"/>
                  </a:moveTo>
                  <a:lnTo>
                    <a:pt x="356685" y="804881"/>
                  </a:lnTo>
                  <a:lnTo>
                    <a:pt x="311192" y="796933"/>
                  </a:lnTo>
                  <a:lnTo>
                    <a:pt x="267597" y="784056"/>
                  </a:lnTo>
                  <a:lnTo>
                    <a:pt x="226203" y="766553"/>
                  </a:lnTo>
                  <a:lnTo>
                    <a:pt x="187315" y="744728"/>
                  </a:lnTo>
                  <a:lnTo>
                    <a:pt x="151233" y="718884"/>
                  </a:lnTo>
                  <a:lnTo>
                    <a:pt x="118262" y="689323"/>
                  </a:lnTo>
                  <a:lnTo>
                    <a:pt x="88704" y="656349"/>
                  </a:lnTo>
                  <a:lnTo>
                    <a:pt x="62862" y="620265"/>
                  </a:lnTo>
                  <a:lnTo>
                    <a:pt x="41039" y="581374"/>
                  </a:lnTo>
                  <a:lnTo>
                    <a:pt x="23539" y="539979"/>
                  </a:lnTo>
                  <a:lnTo>
                    <a:pt x="10663" y="496382"/>
                  </a:lnTo>
                  <a:lnTo>
                    <a:pt x="2716" y="450888"/>
                  </a:lnTo>
                  <a:lnTo>
                    <a:pt x="0" y="403799"/>
                  </a:lnTo>
                  <a:lnTo>
                    <a:pt x="2716" y="356705"/>
                  </a:lnTo>
                  <a:lnTo>
                    <a:pt x="10663" y="311207"/>
                  </a:lnTo>
                  <a:lnTo>
                    <a:pt x="23539" y="267609"/>
                  </a:lnTo>
                  <a:lnTo>
                    <a:pt x="41039" y="226213"/>
                  </a:lnTo>
                  <a:lnTo>
                    <a:pt x="62862" y="187321"/>
                  </a:lnTo>
                  <a:lnTo>
                    <a:pt x="88704" y="151238"/>
                  </a:lnTo>
                  <a:lnTo>
                    <a:pt x="118262" y="118265"/>
                  </a:lnTo>
                  <a:lnTo>
                    <a:pt x="151233" y="88706"/>
                  </a:lnTo>
                  <a:lnTo>
                    <a:pt x="187315" y="62863"/>
                  </a:lnTo>
                  <a:lnTo>
                    <a:pt x="226203" y="41040"/>
                  </a:lnTo>
                  <a:lnTo>
                    <a:pt x="267597" y="23539"/>
                  </a:lnTo>
                  <a:lnTo>
                    <a:pt x="311192" y="10663"/>
                  </a:lnTo>
                  <a:lnTo>
                    <a:pt x="356685" y="2716"/>
                  </a:lnTo>
                  <a:lnTo>
                    <a:pt x="403774" y="0"/>
                  </a:lnTo>
                  <a:lnTo>
                    <a:pt x="456854" y="3502"/>
                  </a:lnTo>
                  <a:lnTo>
                    <a:pt x="508577" y="13836"/>
                  </a:lnTo>
                  <a:lnTo>
                    <a:pt x="558314" y="30740"/>
                  </a:lnTo>
                  <a:lnTo>
                    <a:pt x="605436" y="53955"/>
                  </a:lnTo>
                  <a:lnTo>
                    <a:pt x="649315" y="83220"/>
                  </a:lnTo>
                  <a:lnTo>
                    <a:pt x="689323" y="118274"/>
                  </a:lnTo>
                  <a:lnTo>
                    <a:pt x="724378" y="158280"/>
                  </a:lnTo>
                  <a:lnTo>
                    <a:pt x="753642" y="202155"/>
                  </a:lnTo>
                  <a:lnTo>
                    <a:pt x="776857" y="249271"/>
                  </a:lnTo>
                  <a:lnTo>
                    <a:pt x="793762" y="299002"/>
                  </a:lnTo>
                  <a:lnTo>
                    <a:pt x="804095" y="350720"/>
                  </a:lnTo>
                  <a:lnTo>
                    <a:pt x="807598" y="403799"/>
                  </a:lnTo>
                  <a:lnTo>
                    <a:pt x="804881" y="450888"/>
                  </a:lnTo>
                  <a:lnTo>
                    <a:pt x="796933" y="496382"/>
                  </a:lnTo>
                  <a:lnTo>
                    <a:pt x="784055" y="539979"/>
                  </a:lnTo>
                  <a:lnTo>
                    <a:pt x="766552" y="581374"/>
                  </a:lnTo>
                  <a:lnTo>
                    <a:pt x="744727" y="620265"/>
                  </a:lnTo>
                  <a:lnTo>
                    <a:pt x="718882" y="656349"/>
                  </a:lnTo>
                  <a:lnTo>
                    <a:pt x="689320" y="689323"/>
                  </a:lnTo>
                  <a:lnTo>
                    <a:pt x="656345" y="718884"/>
                  </a:lnTo>
                  <a:lnTo>
                    <a:pt x="620258" y="744728"/>
                  </a:lnTo>
                  <a:lnTo>
                    <a:pt x="581365" y="766553"/>
                  </a:lnTo>
                  <a:lnTo>
                    <a:pt x="539966" y="784056"/>
                  </a:lnTo>
                  <a:lnTo>
                    <a:pt x="496366" y="796933"/>
                  </a:lnTo>
                  <a:lnTo>
                    <a:pt x="450868" y="804881"/>
                  </a:lnTo>
                  <a:lnTo>
                    <a:pt x="403774" y="8075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9"/>
            <p:cNvSpPr/>
            <p:nvPr/>
          </p:nvSpPr>
          <p:spPr>
            <a:xfrm>
              <a:off x="7687184" y="1586517"/>
              <a:ext cx="0" cy="2358390"/>
            </a:xfrm>
            <a:custGeom>
              <a:avLst/>
              <a:gdLst/>
              <a:ahLst/>
              <a:cxnLst/>
              <a:rect l="l" t="t" r="r" b="b"/>
              <a:pathLst>
                <a:path h="2358390">
                  <a:moveTo>
                    <a:pt x="0" y="0"/>
                  </a:moveTo>
                  <a:lnTo>
                    <a:pt x="0" y="235829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0"/>
            <p:cNvSpPr/>
            <p:nvPr/>
          </p:nvSpPr>
          <p:spPr>
            <a:xfrm>
              <a:off x="6481212" y="2765665"/>
              <a:ext cx="2425700" cy="0"/>
            </a:xfrm>
            <a:custGeom>
              <a:avLst/>
              <a:gdLst/>
              <a:ahLst/>
              <a:cxnLst/>
              <a:rect l="l" t="t" r="r" b="b"/>
              <a:pathLst>
                <a:path w="2425700">
                  <a:moveTo>
                    <a:pt x="242517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68720" y="1929291"/>
            <a:ext cx="1559106" cy="1677666"/>
            <a:chOff x="4254724" y="1932283"/>
            <a:chExt cx="2425700" cy="2379980"/>
          </a:xfrm>
        </p:grpSpPr>
        <p:sp>
          <p:nvSpPr>
            <p:cNvPr id="16" name="object 12"/>
            <p:cNvSpPr/>
            <p:nvPr/>
          </p:nvSpPr>
          <p:spPr>
            <a:xfrm>
              <a:off x="4254724" y="1932283"/>
              <a:ext cx="2425700" cy="2379980"/>
            </a:xfrm>
            <a:custGeom>
              <a:avLst/>
              <a:gdLst/>
              <a:ahLst/>
              <a:cxnLst/>
              <a:rect l="l" t="t" r="r" b="b"/>
              <a:pathLst>
                <a:path w="2425700" h="2379979">
                  <a:moveTo>
                    <a:pt x="0" y="0"/>
                  </a:moveTo>
                  <a:lnTo>
                    <a:pt x="2425195" y="0"/>
                  </a:lnTo>
                  <a:lnTo>
                    <a:pt x="2425195" y="2379595"/>
                  </a:lnTo>
                  <a:lnTo>
                    <a:pt x="0" y="237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4820423" y="3515230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19"/>
                  </a:lnTo>
                  <a:lnTo>
                    <a:pt x="379336" y="20881"/>
                  </a:lnTo>
                  <a:lnTo>
                    <a:pt x="426561" y="46089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5460721" y="1932283"/>
              <a:ext cx="0" cy="2358390"/>
            </a:xfrm>
            <a:custGeom>
              <a:avLst/>
              <a:gdLst/>
              <a:ahLst/>
              <a:cxnLst/>
              <a:rect l="l" t="t" r="r" b="b"/>
              <a:pathLst>
                <a:path h="2358390">
                  <a:moveTo>
                    <a:pt x="0" y="0"/>
                  </a:moveTo>
                  <a:lnTo>
                    <a:pt x="0" y="235829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4254724" y="3111431"/>
              <a:ext cx="2425700" cy="0"/>
            </a:xfrm>
            <a:custGeom>
              <a:avLst/>
              <a:gdLst/>
              <a:ahLst/>
              <a:cxnLst/>
              <a:rect l="l" t="t" r="r" b="b"/>
              <a:pathLst>
                <a:path w="2425700">
                  <a:moveTo>
                    <a:pt x="242519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17"/>
            <p:cNvSpPr/>
            <p:nvPr/>
          </p:nvSpPr>
          <p:spPr>
            <a:xfrm>
              <a:off x="4470724" y="2352858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20"/>
                  </a:lnTo>
                  <a:lnTo>
                    <a:pt x="379336" y="20883"/>
                  </a:lnTo>
                  <a:lnTo>
                    <a:pt x="426561" y="46091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18"/>
            <p:cNvSpPr/>
            <p:nvPr/>
          </p:nvSpPr>
          <p:spPr>
            <a:xfrm>
              <a:off x="5796921" y="2465882"/>
              <a:ext cx="549275" cy="549275"/>
            </a:xfrm>
            <a:custGeom>
              <a:avLst/>
              <a:gdLst/>
              <a:ahLst/>
              <a:cxnLst/>
              <a:rect l="l" t="t" r="r" b="b"/>
              <a:pathLst>
                <a:path w="549275" h="549275">
                  <a:moveTo>
                    <a:pt x="274349" y="548698"/>
                  </a:moveTo>
                  <a:lnTo>
                    <a:pt x="225033" y="544278"/>
                  </a:lnTo>
                  <a:lnTo>
                    <a:pt x="178617" y="531535"/>
                  </a:lnTo>
                  <a:lnTo>
                    <a:pt x="135877" y="511243"/>
                  </a:lnTo>
                  <a:lnTo>
                    <a:pt x="97587" y="484177"/>
                  </a:lnTo>
                  <a:lnTo>
                    <a:pt x="64521" y="451111"/>
                  </a:lnTo>
                  <a:lnTo>
                    <a:pt x="37455" y="412821"/>
                  </a:lnTo>
                  <a:lnTo>
                    <a:pt x="17163" y="370081"/>
                  </a:lnTo>
                  <a:lnTo>
                    <a:pt x="4419" y="323665"/>
                  </a:lnTo>
                  <a:lnTo>
                    <a:pt x="0" y="274349"/>
                  </a:lnTo>
                  <a:lnTo>
                    <a:pt x="4419" y="225033"/>
                  </a:lnTo>
                  <a:lnTo>
                    <a:pt x="17163" y="178617"/>
                  </a:lnTo>
                  <a:lnTo>
                    <a:pt x="37455" y="135877"/>
                  </a:lnTo>
                  <a:lnTo>
                    <a:pt x="64521" y="97587"/>
                  </a:lnTo>
                  <a:lnTo>
                    <a:pt x="97587" y="64521"/>
                  </a:lnTo>
                  <a:lnTo>
                    <a:pt x="135877" y="37455"/>
                  </a:lnTo>
                  <a:lnTo>
                    <a:pt x="178617" y="17163"/>
                  </a:lnTo>
                  <a:lnTo>
                    <a:pt x="225033" y="4419"/>
                  </a:lnTo>
                  <a:lnTo>
                    <a:pt x="274349" y="0"/>
                  </a:lnTo>
                  <a:lnTo>
                    <a:pt x="328118" y="5319"/>
                  </a:lnTo>
                  <a:lnTo>
                    <a:pt x="379336" y="20881"/>
                  </a:lnTo>
                  <a:lnTo>
                    <a:pt x="426561" y="46089"/>
                  </a:lnTo>
                  <a:lnTo>
                    <a:pt x="468349" y="80349"/>
                  </a:lnTo>
                  <a:lnTo>
                    <a:pt x="502609" y="122137"/>
                  </a:lnTo>
                  <a:lnTo>
                    <a:pt x="527817" y="169362"/>
                  </a:lnTo>
                  <a:lnTo>
                    <a:pt x="543379" y="220580"/>
                  </a:lnTo>
                  <a:lnTo>
                    <a:pt x="548698" y="274349"/>
                  </a:lnTo>
                  <a:lnTo>
                    <a:pt x="544278" y="323665"/>
                  </a:lnTo>
                  <a:lnTo>
                    <a:pt x="531535" y="370081"/>
                  </a:lnTo>
                  <a:lnTo>
                    <a:pt x="511243" y="412821"/>
                  </a:lnTo>
                  <a:lnTo>
                    <a:pt x="484177" y="451111"/>
                  </a:lnTo>
                  <a:lnTo>
                    <a:pt x="451111" y="484177"/>
                  </a:lnTo>
                  <a:lnTo>
                    <a:pt x="412821" y="511243"/>
                  </a:lnTo>
                  <a:lnTo>
                    <a:pt x="370081" y="531535"/>
                  </a:lnTo>
                  <a:lnTo>
                    <a:pt x="323665" y="544278"/>
                  </a:lnTo>
                  <a:lnTo>
                    <a:pt x="274349" y="54869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44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2226</Words>
  <Application>Microsoft Office PowerPoint</Application>
  <PresentationFormat>화면 슬라이드 쇼(16:9)</PresentationFormat>
  <Paragraphs>462</Paragraphs>
  <Slides>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맑은 고딕</vt:lpstr>
      <vt:lpstr>Arial</vt:lpstr>
      <vt:lpstr>Calibri</vt:lpstr>
      <vt:lpstr>Cambria Math</vt:lpstr>
      <vt:lpstr>Times New Roman</vt:lpstr>
      <vt:lpstr>Office Theme</vt:lpstr>
      <vt:lpstr> Introduction to Neural Networks</vt:lpstr>
      <vt:lpstr>Where we are...</vt:lpstr>
      <vt:lpstr>Optimization</vt:lpstr>
      <vt:lpstr>Gradient descent</vt:lpstr>
      <vt:lpstr>Gradient descent</vt:lpstr>
      <vt:lpstr>Gradient descent</vt:lpstr>
      <vt:lpstr>Computational graphs</vt:lpstr>
      <vt:lpstr> Artificial Neural Networks</vt:lpstr>
      <vt:lpstr>PowerPoint 프레젠테이션</vt:lpstr>
      <vt:lpstr>PowerPoint 프레젠테이션</vt:lpstr>
      <vt:lpstr>PowerPoint 프레젠테이션</vt:lpstr>
      <vt:lpstr>Neural networks: without the brain stuff (Before) Linear score function:  (Now) 2-layer Neural Network</vt:lpstr>
      <vt:lpstr>Neural networks: without the brain stuff</vt:lpstr>
      <vt:lpstr>PowerPoint 프레젠테이션</vt:lpstr>
      <vt:lpstr>PowerPoint 프레젠테이션</vt:lpstr>
      <vt:lpstr>Impulses carried toward cell body</vt:lpstr>
      <vt:lpstr>Be very careful with your brain analogies!</vt:lpstr>
      <vt:lpstr>Activation functions</vt:lpstr>
      <vt:lpstr>Neural networks: Architectures</vt:lpstr>
      <vt:lpstr>Example feed-forward computation of a neural network</vt:lpstr>
      <vt:lpstr>Convolutional network  (AlexNet)</vt:lpstr>
      <vt:lpstr>Neural Turing Machine</vt:lpstr>
      <vt:lpstr>Neural Turing Machine</vt:lpstr>
      <vt:lpstr>Backpropagation</vt:lpstr>
      <vt:lpstr>PowerPoint 프레젠테이션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PowerPoint 프레젠테이션</vt:lpstr>
      <vt:lpstr>f</vt:lpstr>
      <vt:lpstr>f</vt:lpstr>
      <vt:lpstr>f</vt:lpstr>
      <vt:lpstr>f</vt:lpstr>
      <vt:lpstr>f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Vectorized operations</vt:lpstr>
      <vt:lpstr>Vectorized operations</vt:lpstr>
      <vt:lpstr>Vectorized operations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PowerPoint 프레젠테이션</vt:lpstr>
      <vt:lpstr>Modularized implementation: forward / backward API</vt:lpstr>
      <vt:lpstr>Modularized implementation: forward / backward API</vt:lpstr>
      <vt:lpstr>Example: Caffe layers</vt:lpstr>
      <vt:lpstr>PowerPoint 프레젠테이션</vt:lpstr>
      <vt:lpstr>Summary so far...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 Backpropagation and  Neural Networks</dc:title>
  <cp:lastModifiedBy>김 영기</cp:lastModifiedBy>
  <cp:revision>47</cp:revision>
  <dcterms:created xsi:type="dcterms:W3CDTF">2019-07-19T15:19:23Z</dcterms:created>
  <dcterms:modified xsi:type="dcterms:W3CDTF">2019-07-23T13:13:01Z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